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1"/>
  </p:notesMasterIdLst>
  <p:sldIdLst>
    <p:sldId id="256" r:id="rId2"/>
    <p:sldId id="258" r:id="rId3"/>
    <p:sldId id="352" r:id="rId4"/>
    <p:sldId id="367" r:id="rId5"/>
    <p:sldId id="325" r:id="rId6"/>
    <p:sldId id="340" r:id="rId7"/>
    <p:sldId id="326" r:id="rId8"/>
    <p:sldId id="327" r:id="rId9"/>
    <p:sldId id="330" r:id="rId10"/>
    <p:sldId id="323" r:id="rId11"/>
    <p:sldId id="329" r:id="rId12"/>
    <p:sldId id="353" r:id="rId13"/>
    <p:sldId id="334" r:id="rId14"/>
    <p:sldId id="382" r:id="rId15"/>
    <p:sldId id="354" r:id="rId16"/>
    <p:sldId id="321" r:id="rId17"/>
    <p:sldId id="336" r:id="rId18"/>
    <p:sldId id="355" r:id="rId19"/>
    <p:sldId id="356" r:id="rId20"/>
  </p:sldIdLst>
  <p:sldSz cx="12192000" cy="6858000"/>
  <p:notesSz cx="6858000" cy="9144000"/>
  <p:embeddedFontLst>
    <p:embeddedFont>
      <p:font typeface="Adobe 仿宋 Std R" panose="02020400000000000000" charset="-122"/>
      <p:regular r:id="rId22"/>
    </p:embeddedFont>
    <p:embeddedFont>
      <p:font typeface="方正兰亭黑_GBK" panose="02010600030101010101" charset="-122"/>
      <p:regular r:id="rId23"/>
    </p:embeddedFont>
    <p:embeddedFont>
      <p:font typeface="字魂55号-龙吟手书" panose="02010600030101010101" charset="-122"/>
      <p:regular r:id="rId24"/>
    </p:embeddedFont>
    <p:embeddedFont>
      <p:font typeface="Calibri" panose="020F0502020204030204" pitchFamily="34" charset="0"/>
      <p:regular r:id="rId25"/>
      <p:bold r:id="rId26"/>
      <p:italic r:id="rId27"/>
      <p:boldItalic r:id="rId28"/>
    </p:embeddedFont>
    <p:embeddedFont>
      <p:font typeface="Calibri Light" panose="020F0302020204030204" pitchFamily="34" charset="0"/>
      <p:regular r:id="rId29"/>
      <p:italic r:id="rId30"/>
    </p:embeddedFont>
    <p:embeddedFont>
      <p:font typeface="微软雅黑" panose="020B0503020204020204" pitchFamily="34" charset="-122"/>
      <p:regular r:id="rId31"/>
      <p:bold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C0CD"/>
    <a:srgbClr val="F1F1F1"/>
    <a:srgbClr val="960000"/>
    <a:srgbClr val="B4000D"/>
    <a:srgbClr val="E0E0E1"/>
    <a:srgbClr val="FF87A0"/>
    <a:srgbClr val="4E4F52"/>
    <a:srgbClr val="EAB0C5"/>
    <a:srgbClr val="FCC0CD"/>
    <a:srgbClr val="E8E8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394" autoAdjust="0"/>
    <p:restoredTop sz="94648"/>
  </p:normalViewPr>
  <p:slideViewPr>
    <p:cSldViewPr>
      <p:cViewPr varScale="1">
        <p:scale>
          <a:sx n="81" d="100"/>
          <a:sy n="81" d="100"/>
        </p:scale>
        <p:origin x="504" y="72"/>
      </p:cViewPr>
      <p:guideLst/>
    </p:cSldViewPr>
  </p:slideViewPr>
  <p:notesTextViewPr>
    <p:cViewPr>
      <p:scale>
        <a:sx n="1" d="1"/>
        <a:sy n="1" d="1"/>
      </p:scale>
      <p:origin x="0" y="0"/>
    </p:cViewPr>
  </p:notesTextViewPr>
  <p:gridSpacing cx="45720" cy="4572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jpeg>
</file>

<file path=ppt/media/image19.png>
</file>

<file path=ppt/media/image2.jpeg>
</file>

<file path=ppt/media/image20.jpeg>
</file>

<file path=ppt/media/image21.png>
</file>

<file path=ppt/media/image22.png>
</file>

<file path=ppt/media/image23.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730314-9F83-48B9-B872-3E99E1D110DB}" type="datetimeFigureOut">
              <a:rPr lang="en-US" smtClean="0"/>
              <a:t>6/12/2022</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C3F53F-DC15-48F0-BD57-1ACDE9E71E8B}"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FC3F53F-DC15-48F0-BD57-1ACDE9E71E8B}" type="slidenum">
              <a:rPr lang="en-US" smtClean="0"/>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FC3F53F-DC15-48F0-BD57-1ACDE9E71E8B}" type="slidenum">
              <a:rPr lang="en-US" smtClean="0"/>
              <a:t>16</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FC3F53F-DC15-48F0-BD57-1ACDE9E71E8B}" type="slidenum">
              <a:rPr lang="en-US" smtClean="0"/>
              <a:t>19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38200" y="6356351"/>
            <a:ext cx="2743200" cy="365125"/>
          </a:xfrm>
        </p:spPr>
        <p:txBody>
          <a:bodyPr/>
          <a:lstStyle/>
          <a:p>
            <a:fld id="{C20F2AF2-EA92-44F8-853B-5E3554E36C48}" type="datetimeFigureOut">
              <a:rPr lang="en-US" smtClean="0"/>
              <a:t>6/12/2022</a:t>
            </a:fld>
            <a:endParaRPr lang="en-US"/>
          </a:p>
        </p:txBody>
      </p:sp>
      <p:sp>
        <p:nvSpPr>
          <p:cNvPr id="5" name="Footer Placeholder 4"/>
          <p:cNvSpPr>
            <a:spLocks noGrp="1"/>
          </p:cNvSpPr>
          <p:nvPr>
            <p:ph type="ftr" sz="quarter" idx="11"/>
          </p:nvPr>
        </p:nvSpPr>
        <p:spPr>
          <a:xfrm>
            <a:off x="4038600" y="6356351"/>
            <a:ext cx="4114800" cy="365125"/>
          </a:xfrm>
        </p:spPr>
        <p:txBody>
          <a:bodyPr/>
          <a:lstStyle/>
          <a:p>
            <a:endParaRPr lang="en-US" dirty="0"/>
          </a:p>
        </p:txBody>
      </p:sp>
      <p:sp>
        <p:nvSpPr>
          <p:cNvPr id="6" name="Slide Number Placeholder 5"/>
          <p:cNvSpPr>
            <a:spLocks noGrp="1"/>
          </p:cNvSpPr>
          <p:nvPr>
            <p:ph type="sldNum" sz="quarter" idx="12"/>
          </p:nvPr>
        </p:nvSpPr>
        <p:spPr>
          <a:xfrm>
            <a:off x="8610600" y="6356351"/>
            <a:ext cx="2743200" cy="365125"/>
          </a:xfrm>
        </p:spPr>
        <p:txBody>
          <a:bodyPr/>
          <a:lstStyle/>
          <a:p>
            <a:fld id="{C7575539-BFBE-477A-BDB6-9CA7B44D81A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3434324" y="1743075"/>
            <a:ext cx="2927665" cy="5114925"/>
          </a:xfrm>
          <a:custGeom>
            <a:avLst/>
            <a:gdLst>
              <a:gd name="connsiteX0" fmla="*/ 0 w 5855329"/>
              <a:gd name="connsiteY0" fmla="*/ 0 h 10229850"/>
              <a:gd name="connsiteX1" fmla="*/ 5855329 w 5855329"/>
              <a:gd name="connsiteY1" fmla="*/ 0 h 10229850"/>
              <a:gd name="connsiteX2" fmla="*/ 5855329 w 5855329"/>
              <a:gd name="connsiteY2" fmla="*/ 10229850 h 10229850"/>
              <a:gd name="connsiteX3" fmla="*/ 0 w 5855329"/>
              <a:gd name="connsiteY3" fmla="*/ 10229850 h 10229850"/>
            </a:gdLst>
            <a:ahLst/>
            <a:cxnLst>
              <a:cxn ang="0">
                <a:pos x="connsiteX0" y="connsiteY0"/>
              </a:cxn>
              <a:cxn ang="0">
                <a:pos x="connsiteX1" y="connsiteY1"/>
              </a:cxn>
              <a:cxn ang="0">
                <a:pos x="connsiteX2" y="connsiteY2"/>
              </a:cxn>
              <a:cxn ang="0">
                <a:pos x="connsiteX3" y="connsiteY3"/>
              </a:cxn>
            </a:cxnLst>
            <a:rect l="l" t="t" r="r" b="b"/>
            <a:pathLst>
              <a:path w="5855329" h="10229850">
                <a:moveTo>
                  <a:pt x="0" y="0"/>
                </a:moveTo>
                <a:lnTo>
                  <a:pt x="5855329" y="0"/>
                </a:lnTo>
                <a:lnTo>
                  <a:pt x="5855329" y="10229850"/>
                </a:lnTo>
                <a:lnTo>
                  <a:pt x="0" y="10229850"/>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35" name="图片占位符 34"/>
          <p:cNvSpPr>
            <a:spLocks noGrp="1"/>
          </p:cNvSpPr>
          <p:nvPr>
            <p:ph type="pic" sz="quarter" idx="18"/>
          </p:nvPr>
        </p:nvSpPr>
        <p:spPr>
          <a:xfrm>
            <a:off x="4914899" y="2034129"/>
            <a:ext cx="6677025" cy="3213354"/>
          </a:xfrm>
          <a:custGeom>
            <a:avLst/>
            <a:gdLst>
              <a:gd name="connsiteX0" fmla="*/ 3979346 w 13354050"/>
              <a:gd name="connsiteY0" fmla="*/ 5821312 h 6426708"/>
              <a:gd name="connsiteX1" fmla="*/ 10619344 w 13354050"/>
              <a:gd name="connsiteY1" fmla="*/ 5821312 h 6426708"/>
              <a:gd name="connsiteX2" fmla="*/ 9214966 w 13354050"/>
              <a:gd name="connsiteY2" fmla="*/ 6426708 h 6426708"/>
              <a:gd name="connsiteX3" fmla="*/ 2574967 w 13354050"/>
              <a:gd name="connsiteY3" fmla="*/ 6426708 h 6426708"/>
              <a:gd name="connsiteX4" fmla="*/ 2586435 w 13354050"/>
              <a:gd name="connsiteY4" fmla="*/ 5093424 h 6426708"/>
              <a:gd name="connsiteX5" fmla="*/ 12012254 w 13354050"/>
              <a:gd name="connsiteY5" fmla="*/ 5093424 h 6426708"/>
              <a:gd name="connsiteX6" fmla="*/ 10607876 w 13354050"/>
              <a:gd name="connsiteY6" fmla="*/ 5698820 h 6426708"/>
              <a:gd name="connsiteX7" fmla="*/ 1182056 w 13354050"/>
              <a:gd name="connsiteY7" fmla="*/ 5698820 h 6426708"/>
              <a:gd name="connsiteX8" fmla="*/ 1404379 w 13354050"/>
              <a:gd name="connsiteY8" fmla="*/ 4365542 h 6426708"/>
              <a:gd name="connsiteX9" fmla="*/ 13354050 w 13354050"/>
              <a:gd name="connsiteY9" fmla="*/ 4365542 h 6426708"/>
              <a:gd name="connsiteX10" fmla="*/ 11949672 w 13354050"/>
              <a:gd name="connsiteY10" fmla="*/ 4970938 h 6426708"/>
              <a:gd name="connsiteX11" fmla="*/ 0 w 13354050"/>
              <a:gd name="connsiteY11" fmla="*/ 4970938 h 6426708"/>
              <a:gd name="connsiteX12" fmla="*/ 3167880 w 13354050"/>
              <a:gd name="connsiteY12" fmla="*/ 3637658 h 6426708"/>
              <a:gd name="connsiteX13" fmla="*/ 12695932 w 13354050"/>
              <a:gd name="connsiteY13" fmla="*/ 3637658 h 6426708"/>
              <a:gd name="connsiteX14" fmla="*/ 11291552 w 13354050"/>
              <a:gd name="connsiteY14" fmla="*/ 4243054 h 6426708"/>
              <a:gd name="connsiteX15" fmla="*/ 1763501 w 13354050"/>
              <a:gd name="connsiteY15" fmla="*/ 4243054 h 6426708"/>
              <a:gd name="connsiteX16" fmla="*/ 2586436 w 13354050"/>
              <a:gd name="connsiteY16" fmla="*/ 2909776 h 6426708"/>
              <a:gd name="connsiteX17" fmla="*/ 11009104 w 13354050"/>
              <a:gd name="connsiteY17" fmla="*/ 2909776 h 6426708"/>
              <a:gd name="connsiteX18" fmla="*/ 9604724 w 13354050"/>
              <a:gd name="connsiteY18" fmla="*/ 3515172 h 6426708"/>
              <a:gd name="connsiteX19" fmla="*/ 1182057 w 13354050"/>
              <a:gd name="connsiteY19" fmla="*/ 3515172 h 6426708"/>
              <a:gd name="connsiteX20" fmla="*/ 1404379 w 13354050"/>
              <a:gd name="connsiteY20" fmla="*/ 2181891 h 6426708"/>
              <a:gd name="connsiteX21" fmla="*/ 10619344 w 13354050"/>
              <a:gd name="connsiteY21" fmla="*/ 2181891 h 6426708"/>
              <a:gd name="connsiteX22" fmla="*/ 9214966 w 13354050"/>
              <a:gd name="connsiteY22" fmla="*/ 2787287 h 6426708"/>
              <a:gd name="connsiteX23" fmla="*/ 0 w 13354050"/>
              <a:gd name="connsiteY23" fmla="*/ 2787287 h 6426708"/>
              <a:gd name="connsiteX24" fmla="*/ 3564029 w 13354050"/>
              <a:gd name="connsiteY24" fmla="*/ 1454006 h 6426708"/>
              <a:gd name="connsiteX25" fmla="*/ 11092168 w 13354050"/>
              <a:gd name="connsiteY25" fmla="*/ 1454006 h 6426708"/>
              <a:gd name="connsiteX26" fmla="*/ 9687788 w 13354050"/>
              <a:gd name="connsiteY26" fmla="*/ 2059402 h 6426708"/>
              <a:gd name="connsiteX27" fmla="*/ 2159650 w 13354050"/>
              <a:gd name="connsiteY27" fmla="*/ 2059402 h 6426708"/>
              <a:gd name="connsiteX28" fmla="*/ 1698296 w 13354050"/>
              <a:gd name="connsiteY28" fmla="*/ 726122 h 6426708"/>
              <a:gd name="connsiteX29" fmla="*/ 12957900 w 13354050"/>
              <a:gd name="connsiteY29" fmla="*/ 726122 h 6426708"/>
              <a:gd name="connsiteX30" fmla="*/ 11553522 w 13354050"/>
              <a:gd name="connsiteY30" fmla="*/ 1331518 h 6426708"/>
              <a:gd name="connsiteX31" fmla="*/ 293917 w 13354050"/>
              <a:gd name="connsiteY31" fmla="*/ 1331518 h 6426708"/>
              <a:gd name="connsiteX32" fmla="*/ 3845167 w 13354050"/>
              <a:gd name="connsiteY32" fmla="*/ 0 h 6426708"/>
              <a:gd name="connsiteX33" fmla="*/ 10811030 w 13354050"/>
              <a:gd name="connsiteY33" fmla="*/ 0 h 6426708"/>
              <a:gd name="connsiteX34" fmla="*/ 9406652 w 13354050"/>
              <a:gd name="connsiteY34" fmla="*/ 605396 h 6426708"/>
              <a:gd name="connsiteX35" fmla="*/ 2440788 w 13354050"/>
              <a:gd name="connsiteY35" fmla="*/ 605396 h 6426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3354050" h="6426708">
                <a:moveTo>
                  <a:pt x="3979346" y="5821312"/>
                </a:moveTo>
                <a:lnTo>
                  <a:pt x="10619344" y="5821312"/>
                </a:lnTo>
                <a:lnTo>
                  <a:pt x="9214966" y="6426708"/>
                </a:lnTo>
                <a:lnTo>
                  <a:pt x="2574967" y="6426708"/>
                </a:lnTo>
                <a:close/>
                <a:moveTo>
                  <a:pt x="2586435" y="5093424"/>
                </a:moveTo>
                <a:lnTo>
                  <a:pt x="12012254" y="5093424"/>
                </a:lnTo>
                <a:lnTo>
                  <a:pt x="10607876" y="5698820"/>
                </a:lnTo>
                <a:lnTo>
                  <a:pt x="1182056" y="5698820"/>
                </a:lnTo>
                <a:close/>
                <a:moveTo>
                  <a:pt x="1404379" y="4365542"/>
                </a:moveTo>
                <a:lnTo>
                  <a:pt x="13354050" y="4365542"/>
                </a:lnTo>
                <a:lnTo>
                  <a:pt x="11949672" y="4970938"/>
                </a:lnTo>
                <a:lnTo>
                  <a:pt x="0" y="4970938"/>
                </a:lnTo>
                <a:close/>
                <a:moveTo>
                  <a:pt x="3167880" y="3637658"/>
                </a:moveTo>
                <a:lnTo>
                  <a:pt x="12695932" y="3637658"/>
                </a:lnTo>
                <a:lnTo>
                  <a:pt x="11291552" y="4243054"/>
                </a:lnTo>
                <a:lnTo>
                  <a:pt x="1763501" y="4243054"/>
                </a:lnTo>
                <a:close/>
                <a:moveTo>
                  <a:pt x="2586436" y="2909776"/>
                </a:moveTo>
                <a:lnTo>
                  <a:pt x="11009104" y="2909776"/>
                </a:lnTo>
                <a:lnTo>
                  <a:pt x="9604724" y="3515172"/>
                </a:lnTo>
                <a:lnTo>
                  <a:pt x="1182057" y="3515172"/>
                </a:lnTo>
                <a:close/>
                <a:moveTo>
                  <a:pt x="1404379" y="2181891"/>
                </a:moveTo>
                <a:lnTo>
                  <a:pt x="10619344" y="2181891"/>
                </a:lnTo>
                <a:lnTo>
                  <a:pt x="9214966" y="2787287"/>
                </a:lnTo>
                <a:lnTo>
                  <a:pt x="0" y="2787287"/>
                </a:lnTo>
                <a:close/>
                <a:moveTo>
                  <a:pt x="3564029" y="1454006"/>
                </a:moveTo>
                <a:lnTo>
                  <a:pt x="11092168" y="1454006"/>
                </a:lnTo>
                <a:lnTo>
                  <a:pt x="9687788" y="2059402"/>
                </a:lnTo>
                <a:lnTo>
                  <a:pt x="2159650" y="2059402"/>
                </a:lnTo>
                <a:close/>
                <a:moveTo>
                  <a:pt x="1698296" y="726122"/>
                </a:moveTo>
                <a:lnTo>
                  <a:pt x="12957900" y="726122"/>
                </a:lnTo>
                <a:lnTo>
                  <a:pt x="11553522" y="1331518"/>
                </a:lnTo>
                <a:lnTo>
                  <a:pt x="293917" y="1331518"/>
                </a:lnTo>
                <a:close/>
                <a:moveTo>
                  <a:pt x="3845167" y="0"/>
                </a:moveTo>
                <a:lnTo>
                  <a:pt x="10811030" y="0"/>
                </a:lnTo>
                <a:lnTo>
                  <a:pt x="9406652" y="605396"/>
                </a:lnTo>
                <a:lnTo>
                  <a:pt x="2440788" y="605396"/>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5810962" y="1743075"/>
            <a:ext cx="2927665" cy="5114925"/>
          </a:xfrm>
          <a:custGeom>
            <a:avLst/>
            <a:gdLst>
              <a:gd name="connsiteX0" fmla="*/ 0 w 5855329"/>
              <a:gd name="connsiteY0" fmla="*/ 0 h 10229850"/>
              <a:gd name="connsiteX1" fmla="*/ 5855329 w 5855329"/>
              <a:gd name="connsiteY1" fmla="*/ 0 h 10229850"/>
              <a:gd name="connsiteX2" fmla="*/ 5855329 w 5855329"/>
              <a:gd name="connsiteY2" fmla="*/ 10229850 h 10229850"/>
              <a:gd name="connsiteX3" fmla="*/ 0 w 5855329"/>
              <a:gd name="connsiteY3" fmla="*/ 10229850 h 10229850"/>
            </a:gdLst>
            <a:ahLst/>
            <a:cxnLst>
              <a:cxn ang="0">
                <a:pos x="connsiteX0" y="connsiteY0"/>
              </a:cxn>
              <a:cxn ang="0">
                <a:pos x="connsiteX1" y="connsiteY1"/>
              </a:cxn>
              <a:cxn ang="0">
                <a:pos x="connsiteX2" y="connsiteY2"/>
              </a:cxn>
              <a:cxn ang="0">
                <a:pos x="connsiteX3" y="connsiteY3"/>
              </a:cxn>
            </a:cxnLst>
            <a:rect l="l" t="t" r="r" b="b"/>
            <a:pathLst>
              <a:path w="5855329" h="10229850">
                <a:moveTo>
                  <a:pt x="0" y="0"/>
                </a:moveTo>
                <a:lnTo>
                  <a:pt x="5855329" y="0"/>
                </a:lnTo>
                <a:lnTo>
                  <a:pt x="5855329" y="10229850"/>
                </a:lnTo>
                <a:lnTo>
                  <a:pt x="0" y="10229850"/>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525709" y="1674321"/>
            <a:ext cx="2284168" cy="2276475"/>
          </a:xfrm>
          <a:custGeom>
            <a:avLst/>
            <a:gdLst>
              <a:gd name="connsiteX0" fmla="*/ 0 w 4568335"/>
              <a:gd name="connsiteY0" fmla="*/ 0 h 4552950"/>
              <a:gd name="connsiteX1" fmla="*/ 4568335 w 4568335"/>
              <a:gd name="connsiteY1" fmla="*/ 0 h 4552950"/>
              <a:gd name="connsiteX2" fmla="*/ 4568335 w 4568335"/>
              <a:gd name="connsiteY2" fmla="*/ 4552950 h 4552950"/>
              <a:gd name="connsiteX3" fmla="*/ 0 w 4568335"/>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4568335" h="4552950">
                <a:moveTo>
                  <a:pt x="0" y="0"/>
                </a:moveTo>
                <a:lnTo>
                  <a:pt x="4568335" y="0"/>
                </a:lnTo>
                <a:lnTo>
                  <a:pt x="4568335" y="4552950"/>
                </a:lnTo>
                <a:lnTo>
                  <a:pt x="0" y="4552950"/>
                </a:lnTo>
                <a:close/>
              </a:path>
            </a:pathLst>
          </a:custGeom>
        </p:spPr>
        <p:txBody>
          <a:bodyPr wrap="square">
            <a:noAutofit/>
          </a:bodyPr>
          <a:lstStyle/>
          <a:p>
            <a:endParaRPr lang="en-US"/>
          </a:p>
        </p:txBody>
      </p:sp>
      <p:sp>
        <p:nvSpPr>
          <p:cNvPr id="8" name="图片占位符 7"/>
          <p:cNvSpPr>
            <a:spLocks noGrp="1"/>
          </p:cNvSpPr>
          <p:nvPr>
            <p:ph type="pic" sz="quarter" idx="11"/>
          </p:nvPr>
        </p:nvSpPr>
        <p:spPr>
          <a:xfrm>
            <a:off x="9374433" y="4148046"/>
            <a:ext cx="2284167" cy="2276475"/>
          </a:xfrm>
          <a:custGeom>
            <a:avLst/>
            <a:gdLst>
              <a:gd name="connsiteX0" fmla="*/ 0 w 4568334"/>
              <a:gd name="connsiteY0" fmla="*/ 0 h 4552950"/>
              <a:gd name="connsiteX1" fmla="*/ 4568334 w 4568334"/>
              <a:gd name="connsiteY1" fmla="*/ 0 h 4552950"/>
              <a:gd name="connsiteX2" fmla="*/ 4568334 w 4568334"/>
              <a:gd name="connsiteY2" fmla="*/ 4552950 h 4552950"/>
              <a:gd name="connsiteX3" fmla="*/ 0 w 4568334"/>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4568334" h="4552950">
                <a:moveTo>
                  <a:pt x="0" y="0"/>
                </a:moveTo>
                <a:lnTo>
                  <a:pt x="4568334" y="0"/>
                </a:lnTo>
                <a:lnTo>
                  <a:pt x="4568334" y="4552950"/>
                </a:lnTo>
                <a:lnTo>
                  <a:pt x="0" y="4552950"/>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6" name="图片占位符 5"/>
          <p:cNvSpPr>
            <a:spLocks noGrp="1"/>
          </p:cNvSpPr>
          <p:nvPr>
            <p:ph type="pic" sz="quarter" idx="10"/>
          </p:nvPr>
        </p:nvSpPr>
        <p:spPr>
          <a:xfrm>
            <a:off x="506658" y="1732508"/>
            <a:ext cx="3298580" cy="2276475"/>
          </a:xfrm>
          <a:custGeom>
            <a:avLst/>
            <a:gdLst>
              <a:gd name="connsiteX0" fmla="*/ 0 w 6597160"/>
              <a:gd name="connsiteY0" fmla="*/ 0 h 4552950"/>
              <a:gd name="connsiteX1" fmla="*/ 6597160 w 6597160"/>
              <a:gd name="connsiteY1" fmla="*/ 0 h 4552950"/>
              <a:gd name="connsiteX2" fmla="*/ 6597160 w 6597160"/>
              <a:gd name="connsiteY2" fmla="*/ 4552950 h 4552950"/>
              <a:gd name="connsiteX3" fmla="*/ 0 w 6597160"/>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6597160" h="4552950">
                <a:moveTo>
                  <a:pt x="0" y="0"/>
                </a:moveTo>
                <a:lnTo>
                  <a:pt x="6597160" y="0"/>
                </a:lnTo>
                <a:lnTo>
                  <a:pt x="6597160" y="4552950"/>
                </a:lnTo>
                <a:lnTo>
                  <a:pt x="0" y="4552950"/>
                </a:lnTo>
                <a:close/>
              </a:path>
            </a:pathLst>
          </a:custGeom>
        </p:spPr>
        <p:txBody>
          <a:bodyPr wrap="square">
            <a:noAutofit/>
          </a:bodyPr>
          <a:lstStyle/>
          <a:p>
            <a:endParaRPr lang="en-US"/>
          </a:p>
        </p:txBody>
      </p:sp>
      <p:sp>
        <p:nvSpPr>
          <p:cNvPr id="10" name="图片占位符 9"/>
          <p:cNvSpPr>
            <a:spLocks noGrp="1"/>
          </p:cNvSpPr>
          <p:nvPr>
            <p:ph type="pic" sz="quarter" idx="11"/>
          </p:nvPr>
        </p:nvSpPr>
        <p:spPr>
          <a:xfrm>
            <a:off x="8364537" y="1732508"/>
            <a:ext cx="3320805" cy="2276475"/>
          </a:xfrm>
          <a:custGeom>
            <a:avLst/>
            <a:gdLst>
              <a:gd name="connsiteX0" fmla="*/ 0 w 6641610"/>
              <a:gd name="connsiteY0" fmla="*/ 0 h 4552950"/>
              <a:gd name="connsiteX1" fmla="*/ 6641610 w 6641610"/>
              <a:gd name="connsiteY1" fmla="*/ 0 h 4552950"/>
              <a:gd name="connsiteX2" fmla="*/ 6641610 w 6641610"/>
              <a:gd name="connsiteY2" fmla="*/ 4552950 h 4552950"/>
              <a:gd name="connsiteX3" fmla="*/ 0 w 6641610"/>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6641610" h="4552950">
                <a:moveTo>
                  <a:pt x="0" y="0"/>
                </a:moveTo>
                <a:lnTo>
                  <a:pt x="6641610" y="0"/>
                </a:lnTo>
                <a:lnTo>
                  <a:pt x="6641610" y="4552950"/>
                </a:lnTo>
                <a:lnTo>
                  <a:pt x="0" y="4552950"/>
                </a:lnTo>
                <a:close/>
              </a:path>
            </a:pathLst>
          </a:custGeom>
        </p:spPr>
        <p:txBody>
          <a:bodyPr wrap="square">
            <a:noAutofit/>
          </a:bodyPr>
          <a:lstStyle/>
          <a:p>
            <a:endParaRPr lang="en-US"/>
          </a:p>
        </p:txBody>
      </p:sp>
      <p:sp>
        <p:nvSpPr>
          <p:cNvPr id="12" name="图片占位符 11"/>
          <p:cNvSpPr>
            <a:spLocks noGrp="1"/>
          </p:cNvSpPr>
          <p:nvPr>
            <p:ph type="pic" sz="quarter" idx="12"/>
          </p:nvPr>
        </p:nvSpPr>
        <p:spPr>
          <a:xfrm>
            <a:off x="506658" y="4008983"/>
            <a:ext cx="11178684" cy="2276475"/>
          </a:xfrm>
          <a:custGeom>
            <a:avLst/>
            <a:gdLst>
              <a:gd name="connsiteX0" fmla="*/ 0 w 22357368"/>
              <a:gd name="connsiteY0" fmla="*/ 0 h 4552950"/>
              <a:gd name="connsiteX1" fmla="*/ 22357368 w 22357368"/>
              <a:gd name="connsiteY1" fmla="*/ 0 h 4552950"/>
              <a:gd name="connsiteX2" fmla="*/ 22357368 w 22357368"/>
              <a:gd name="connsiteY2" fmla="*/ 4552950 h 4552950"/>
              <a:gd name="connsiteX3" fmla="*/ 0 w 22357368"/>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22357368" h="4552950">
                <a:moveTo>
                  <a:pt x="0" y="0"/>
                </a:moveTo>
                <a:lnTo>
                  <a:pt x="22357368" y="0"/>
                </a:lnTo>
                <a:lnTo>
                  <a:pt x="22357368" y="4552950"/>
                </a:lnTo>
                <a:lnTo>
                  <a:pt x="0" y="4552950"/>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506658" y="1732508"/>
            <a:ext cx="2797438" cy="2276475"/>
          </a:xfrm>
          <a:custGeom>
            <a:avLst/>
            <a:gdLst>
              <a:gd name="connsiteX0" fmla="*/ 0 w 5594875"/>
              <a:gd name="connsiteY0" fmla="*/ 0 h 4552950"/>
              <a:gd name="connsiteX1" fmla="*/ 5594875 w 5594875"/>
              <a:gd name="connsiteY1" fmla="*/ 0 h 4552950"/>
              <a:gd name="connsiteX2" fmla="*/ 5594875 w 5594875"/>
              <a:gd name="connsiteY2" fmla="*/ 4552950 h 4552950"/>
              <a:gd name="connsiteX3" fmla="*/ 0 w 5594875"/>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5594875" h="4552950">
                <a:moveTo>
                  <a:pt x="0" y="0"/>
                </a:moveTo>
                <a:lnTo>
                  <a:pt x="5594875" y="0"/>
                </a:lnTo>
                <a:lnTo>
                  <a:pt x="5594875" y="4552950"/>
                </a:lnTo>
                <a:lnTo>
                  <a:pt x="0" y="4552950"/>
                </a:lnTo>
                <a:close/>
              </a:path>
            </a:pathLst>
          </a:custGeom>
        </p:spPr>
        <p:txBody>
          <a:bodyPr wrap="square">
            <a:noAutofit/>
          </a:bodyPr>
          <a:lstStyle/>
          <a:p>
            <a:endParaRPr lang="en-US"/>
          </a:p>
        </p:txBody>
      </p:sp>
      <p:sp>
        <p:nvSpPr>
          <p:cNvPr id="10" name="图片占位符 9"/>
          <p:cNvSpPr>
            <a:spLocks noGrp="1"/>
          </p:cNvSpPr>
          <p:nvPr>
            <p:ph type="pic" sz="quarter" idx="11"/>
          </p:nvPr>
        </p:nvSpPr>
        <p:spPr>
          <a:xfrm>
            <a:off x="3302690" y="1732508"/>
            <a:ext cx="2797437" cy="2276475"/>
          </a:xfrm>
          <a:custGeom>
            <a:avLst/>
            <a:gdLst>
              <a:gd name="connsiteX0" fmla="*/ 0 w 5594874"/>
              <a:gd name="connsiteY0" fmla="*/ 0 h 4552950"/>
              <a:gd name="connsiteX1" fmla="*/ 5594874 w 5594874"/>
              <a:gd name="connsiteY1" fmla="*/ 0 h 4552950"/>
              <a:gd name="connsiteX2" fmla="*/ 5594874 w 5594874"/>
              <a:gd name="connsiteY2" fmla="*/ 4552950 h 4552950"/>
              <a:gd name="connsiteX3" fmla="*/ 0 w 5594874"/>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5594874" h="4552950">
                <a:moveTo>
                  <a:pt x="0" y="0"/>
                </a:moveTo>
                <a:lnTo>
                  <a:pt x="5594874" y="0"/>
                </a:lnTo>
                <a:lnTo>
                  <a:pt x="5594874" y="4552950"/>
                </a:lnTo>
                <a:lnTo>
                  <a:pt x="0" y="4552950"/>
                </a:lnTo>
                <a:close/>
              </a:path>
            </a:pathLst>
          </a:custGeom>
        </p:spPr>
        <p:txBody>
          <a:bodyPr wrap="square">
            <a:noAutofit/>
          </a:bodyPr>
          <a:lstStyle/>
          <a:p>
            <a:endParaRPr lang="en-US"/>
          </a:p>
        </p:txBody>
      </p:sp>
      <p:sp>
        <p:nvSpPr>
          <p:cNvPr id="13" name="图片占位符 12"/>
          <p:cNvSpPr>
            <a:spLocks noGrp="1"/>
          </p:cNvSpPr>
          <p:nvPr>
            <p:ph type="pic" sz="quarter" idx="12"/>
          </p:nvPr>
        </p:nvSpPr>
        <p:spPr>
          <a:xfrm>
            <a:off x="6100127" y="1732508"/>
            <a:ext cx="2797438" cy="2276475"/>
          </a:xfrm>
          <a:custGeom>
            <a:avLst/>
            <a:gdLst>
              <a:gd name="connsiteX0" fmla="*/ 0 w 5594875"/>
              <a:gd name="connsiteY0" fmla="*/ 0 h 4552950"/>
              <a:gd name="connsiteX1" fmla="*/ 5594875 w 5594875"/>
              <a:gd name="connsiteY1" fmla="*/ 0 h 4552950"/>
              <a:gd name="connsiteX2" fmla="*/ 5594875 w 5594875"/>
              <a:gd name="connsiteY2" fmla="*/ 4552950 h 4552950"/>
              <a:gd name="connsiteX3" fmla="*/ 0 w 5594875"/>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5594875" h="4552950">
                <a:moveTo>
                  <a:pt x="0" y="0"/>
                </a:moveTo>
                <a:lnTo>
                  <a:pt x="5594875" y="0"/>
                </a:lnTo>
                <a:lnTo>
                  <a:pt x="5594875" y="4552950"/>
                </a:lnTo>
                <a:lnTo>
                  <a:pt x="0" y="4552950"/>
                </a:lnTo>
                <a:close/>
              </a:path>
            </a:pathLst>
          </a:custGeom>
        </p:spPr>
        <p:txBody>
          <a:bodyPr wrap="square">
            <a:noAutofit/>
          </a:bodyPr>
          <a:lstStyle/>
          <a:p>
            <a:endParaRPr lang="en-US"/>
          </a:p>
        </p:txBody>
      </p:sp>
      <p:sp>
        <p:nvSpPr>
          <p:cNvPr id="16" name="图片占位符 15"/>
          <p:cNvSpPr>
            <a:spLocks noGrp="1"/>
          </p:cNvSpPr>
          <p:nvPr>
            <p:ph type="pic" sz="quarter" idx="13"/>
          </p:nvPr>
        </p:nvSpPr>
        <p:spPr>
          <a:xfrm>
            <a:off x="8896158" y="1732508"/>
            <a:ext cx="2797438" cy="2276475"/>
          </a:xfrm>
          <a:custGeom>
            <a:avLst/>
            <a:gdLst>
              <a:gd name="connsiteX0" fmla="*/ 0 w 5594876"/>
              <a:gd name="connsiteY0" fmla="*/ 0 h 4552950"/>
              <a:gd name="connsiteX1" fmla="*/ 5594876 w 5594876"/>
              <a:gd name="connsiteY1" fmla="*/ 0 h 4552950"/>
              <a:gd name="connsiteX2" fmla="*/ 5594876 w 5594876"/>
              <a:gd name="connsiteY2" fmla="*/ 4552950 h 4552950"/>
              <a:gd name="connsiteX3" fmla="*/ 0 w 5594876"/>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5594876" h="4552950">
                <a:moveTo>
                  <a:pt x="0" y="0"/>
                </a:moveTo>
                <a:lnTo>
                  <a:pt x="5594876" y="0"/>
                </a:lnTo>
                <a:lnTo>
                  <a:pt x="5594876" y="4552950"/>
                </a:lnTo>
                <a:lnTo>
                  <a:pt x="0" y="4552950"/>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26" name="图片占位符 25"/>
          <p:cNvSpPr>
            <a:spLocks noGrp="1"/>
          </p:cNvSpPr>
          <p:nvPr>
            <p:ph type="pic" sz="quarter" idx="11"/>
          </p:nvPr>
        </p:nvSpPr>
        <p:spPr>
          <a:xfrm>
            <a:off x="525708" y="1732508"/>
            <a:ext cx="2793129" cy="2276475"/>
          </a:xfrm>
          <a:custGeom>
            <a:avLst/>
            <a:gdLst>
              <a:gd name="connsiteX0" fmla="*/ 0 w 5586258"/>
              <a:gd name="connsiteY0" fmla="*/ 0 h 4552950"/>
              <a:gd name="connsiteX1" fmla="*/ 5586258 w 5586258"/>
              <a:gd name="connsiteY1" fmla="*/ 0 h 4552950"/>
              <a:gd name="connsiteX2" fmla="*/ 5586258 w 5586258"/>
              <a:gd name="connsiteY2" fmla="*/ 4552950 h 4552950"/>
              <a:gd name="connsiteX3" fmla="*/ 0 w 5586258"/>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5586258" h="4552950">
                <a:moveTo>
                  <a:pt x="0" y="0"/>
                </a:moveTo>
                <a:lnTo>
                  <a:pt x="5586258" y="0"/>
                </a:lnTo>
                <a:lnTo>
                  <a:pt x="5586258" y="4552950"/>
                </a:lnTo>
                <a:lnTo>
                  <a:pt x="0" y="4552950"/>
                </a:lnTo>
                <a:close/>
              </a:path>
            </a:pathLst>
          </a:custGeom>
        </p:spPr>
        <p:txBody>
          <a:bodyPr wrap="square">
            <a:noAutofit/>
          </a:bodyPr>
          <a:lstStyle/>
          <a:p>
            <a:endParaRPr lang="en-US"/>
          </a:p>
        </p:txBody>
      </p:sp>
      <p:sp>
        <p:nvSpPr>
          <p:cNvPr id="27" name="图片占位符 26"/>
          <p:cNvSpPr>
            <a:spLocks noGrp="1"/>
          </p:cNvSpPr>
          <p:nvPr>
            <p:ph type="pic" sz="quarter" idx="12"/>
          </p:nvPr>
        </p:nvSpPr>
        <p:spPr>
          <a:xfrm>
            <a:off x="3318837" y="1732508"/>
            <a:ext cx="2793128" cy="2276475"/>
          </a:xfrm>
          <a:custGeom>
            <a:avLst/>
            <a:gdLst>
              <a:gd name="connsiteX0" fmla="*/ 0 w 5586256"/>
              <a:gd name="connsiteY0" fmla="*/ 0 h 4552950"/>
              <a:gd name="connsiteX1" fmla="*/ 5586256 w 5586256"/>
              <a:gd name="connsiteY1" fmla="*/ 0 h 4552950"/>
              <a:gd name="connsiteX2" fmla="*/ 5586256 w 5586256"/>
              <a:gd name="connsiteY2" fmla="*/ 4552950 h 4552950"/>
              <a:gd name="connsiteX3" fmla="*/ 0 w 5586256"/>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5586256" h="4552950">
                <a:moveTo>
                  <a:pt x="0" y="0"/>
                </a:moveTo>
                <a:lnTo>
                  <a:pt x="5586256" y="0"/>
                </a:lnTo>
                <a:lnTo>
                  <a:pt x="5586256" y="4552950"/>
                </a:lnTo>
                <a:lnTo>
                  <a:pt x="0" y="4552950"/>
                </a:lnTo>
                <a:close/>
              </a:path>
            </a:pathLst>
          </a:custGeom>
        </p:spPr>
        <p:txBody>
          <a:bodyPr wrap="square">
            <a:noAutofit/>
          </a:bodyPr>
          <a:lstStyle/>
          <a:p>
            <a:endParaRPr lang="en-US"/>
          </a:p>
        </p:txBody>
      </p:sp>
      <p:sp>
        <p:nvSpPr>
          <p:cNvPr id="28" name="图片占位符 27"/>
          <p:cNvSpPr>
            <a:spLocks noGrp="1"/>
          </p:cNvSpPr>
          <p:nvPr>
            <p:ph type="pic" sz="quarter" idx="13"/>
          </p:nvPr>
        </p:nvSpPr>
        <p:spPr>
          <a:xfrm>
            <a:off x="6103724" y="1732508"/>
            <a:ext cx="2793129" cy="2276475"/>
          </a:xfrm>
          <a:custGeom>
            <a:avLst/>
            <a:gdLst>
              <a:gd name="connsiteX0" fmla="*/ 0 w 5586257"/>
              <a:gd name="connsiteY0" fmla="*/ 0 h 4552950"/>
              <a:gd name="connsiteX1" fmla="*/ 5586257 w 5586257"/>
              <a:gd name="connsiteY1" fmla="*/ 0 h 4552950"/>
              <a:gd name="connsiteX2" fmla="*/ 5586257 w 5586257"/>
              <a:gd name="connsiteY2" fmla="*/ 4552950 h 4552950"/>
              <a:gd name="connsiteX3" fmla="*/ 0 w 5586257"/>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5586257" h="4552950">
                <a:moveTo>
                  <a:pt x="0" y="0"/>
                </a:moveTo>
                <a:lnTo>
                  <a:pt x="5586257" y="0"/>
                </a:lnTo>
                <a:lnTo>
                  <a:pt x="5586257" y="4552950"/>
                </a:lnTo>
                <a:lnTo>
                  <a:pt x="0" y="4552950"/>
                </a:lnTo>
                <a:close/>
              </a:path>
            </a:pathLst>
          </a:custGeom>
        </p:spPr>
        <p:txBody>
          <a:bodyPr wrap="square">
            <a:noAutofit/>
          </a:bodyPr>
          <a:lstStyle/>
          <a:p>
            <a:endParaRPr lang="en-US"/>
          </a:p>
        </p:txBody>
      </p:sp>
      <p:sp>
        <p:nvSpPr>
          <p:cNvPr id="29" name="图片占位符 28"/>
          <p:cNvSpPr>
            <a:spLocks noGrp="1"/>
          </p:cNvSpPr>
          <p:nvPr>
            <p:ph type="pic" sz="quarter" idx="14"/>
          </p:nvPr>
        </p:nvSpPr>
        <p:spPr>
          <a:xfrm>
            <a:off x="521588" y="4008983"/>
            <a:ext cx="2793129" cy="2276475"/>
          </a:xfrm>
          <a:custGeom>
            <a:avLst/>
            <a:gdLst>
              <a:gd name="connsiteX0" fmla="*/ 0 w 5586257"/>
              <a:gd name="connsiteY0" fmla="*/ 0 h 4552950"/>
              <a:gd name="connsiteX1" fmla="*/ 5586257 w 5586257"/>
              <a:gd name="connsiteY1" fmla="*/ 0 h 4552950"/>
              <a:gd name="connsiteX2" fmla="*/ 5586257 w 5586257"/>
              <a:gd name="connsiteY2" fmla="*/ 4552950 h 4552950"/>
              <a:gd name="connsiteX3" fmla="*/ 0 w 5586257"/>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5586257" h="4552950">
                <a:moveTo>
                  <a:pt x="0" y="0"/>
                </a:moveTo>
                <a:lnTo>
                  <a:pt x="5586257" y="0"/>
                </a:lnTo>
                <a:lnTo>
                  <a:pt x="5586257" y="4552950"/>
                </a:lnTo>
                <a:lnTo>
                  <a:pt x="0" y="4552950"/>
                </a:lnTo>
                <a:close/>
              </a:path>
            </a:pathLst>
          </a:custGeom>
        </p:spPr>
        <p:txBody>
          <a:bodyPr wrap="square">
            <a:noAutofit/>
          </a:bodyPr>
          <a:lstStyle/>
          <a:p>
            <a:endParaRPr lang="en-US"/>
          </a:p>
        </p:txBody>
      </p:sp>
      <p:sp>
        <p:nvSpPr>
          <p:cNvPr id="30" name="图片占位符 29"/>
          <p:cNvSpPr>
            <a:spLocks noGrp="1"/>
          </p:cNvSpPr>
          <p:nvPr>
            <p:ph type="pic" sz="quarter" idx="15"/>
          </p:nvPr>
        </p:nvSpPr>
        <p:spPr>
          <a:xfrm>
            <a:off x="8894046" y="1732508"/>
            <a:ext cx="2793128" cy="2276475"/>
          </a:xfrm>
          <a:custGeom>
            <a:avLst/>
            <a:gdLst>
              <a:gd name="connsiteX0" fmla="*/ 0 w 5586256"/>
              <a:gd name="connsiteY0" fmla="*/ 0 h 4552950"/>
              <a:gd name="connsiteX1" fmla="*/ 5586256 w 5586256"/>
              <a:gd name="connsiteY1" fmla="*/ 0 h 4552950"/>
              <a:gd name="connsiteX2" fmla="*/ 5586256 w 5586256"/>
              <a:gd name="connsiteY2" fmla="*/ 4552950 h 4552950"/>
              <a:gd name="connsiteX3" fmla="*/ 0 w 5586256"/>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5586256" h="4552950">
                <a:moveTo>
                  <a:pt x="0" y="0"/>
                </a:moveTo>
                <a:lnTo>
                  <a:pt x="5586256" y="0"/>
                </a:lnTo>
                <a:lnTo>
                  <a:pt x="5586256" y="4552950"/>
                </a:lnTo>
                <a:lnTo>
                  <a:pt x="0" y="4552950"/>
                </a:lnTo>
                <a:close/>
              </a:path>
            </a:pathLst>
          </a:custGeom>
        </p:spPr>
        <p:txBody>
          <a:bodyPr wrap="square">
            <a:noAutofit/>
          </a:bodyPr>
          <a:lstStyle/>
          <a:p>
            <a:endParaRPr lang="en-US"/>
          </a:p>
        </p:txBody>
      </p:sp>
      <p:sp>
        <p:nvSpPr>
          <p:cNvPr id="31" name="图片占位符 30"/>
          <p:cNvSpPr>
            <a:spLocks noGrp="1"/>
          </p:cNvSpPr>
          <p:nvPr>
            <p:ph type="pic" sz="quarter" idx="16"/>
          </p:nvPr>
        </p:nvSpPr>
        <p:spPr>
          <a:xfrm>
            <a:off x="3312487" y="4008983"/>
            <a:ext cx="2793128" cy="2276475"/>
          </a:xfrm>
          <a:custGeom>
            <a:avLst/>
            <a:gdLst>
              <a:gd name="connsiteX0" fmla="*/ 0 w 5586256"/>
              <a:gd name="connsiteY0" fmla="*/ 0 h 4552950"/>
              <a:gd name="connsiteX1" fmla="*/ 5586256 w 5586256"/>
              <a:gd name="connsiteY1" fmla="*/ 0 h 4552950"/>
              <a:gd name="connsiteX2" fmla="*/ 5586256 w 5586256"/>
              <a:gd name="connsiteY2" fmla="*/ 4552950 h 4552950"/>
              <a:gd name="connsiteX3" fmla="*/ 0 w 5586256"/>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5586256" h="4552950">
                <a:moveTo>
                  <a:pt x="0" y="0"/>
                </a:moveTo>
                <a:lnTo>
                  <a:pt x="5586256" y="0"/>
                </a:lnTo>
                <a:lnTo>
                  <a:pt x="5586256" y="4552950"/>
                </a:lnTo>
                <a:lnTo>
                  <a:pt x="0" y="4552950"/>
                </a:lnTo>
                <a:close/>
              </a:path>
            </a:pathLst>
          </a:custGeom>
        </p:spPr>
        <p:txBody>
          <a:bodyPr wrap="square">
            <a:noAutofit/>
          </a:bodyPr>
          <a:lstStyle/>
          <a:p>
            <a:endParaRPr lang="en-US"/>
          </a:p>
        </p:txBody>
      </p:sp>
      <p:sp>
        <p:nvSpPr>
          <p:cNvPr id="32" name="图片占位符 31"/>
          <p:cNvSpPr>
            <a:spLocks noGrp="1"/>
          </p:cNvSpPr>
          <p:nvPr>
            <p:ph type="pic" sz="quarter" idx="17"/>
          </p:nvPr>
        </p:nvSpPr>
        <p:spPr>
          <a:xfrm>
            <a:off x="6103724" y="4008983"/>
            <a:ext cx="2793129" cy="2276475"/>
          </a:xfrm>
          <a:custGeom>
            <a:avLst/>
            <a:gdLst>
              <a:gd name="connsiteX0" fmla="*/ 0 w 5586257"/>
              <a:gd name="connsiteY0" fmla="*/ 0 h 4552950"/>
              <a:gd name="connsiteX1" fmla="*/ 5586257 w 5586257"/>
              <a:gd name="connsiteY1" fmla="*/ 0 h 4552950"/>
              <a:gd name="connsiteX2" fmla="*/ 5586257 w 5586257"/>
              <a:gd name="connsiteY2" fmla="*/ 4552950 h 4552950"/>
              <a:gd name="connsiteX3" fmla="*/ 0 w 5586257"/>
              <a:gd name="connsiteY3" fmla="*/ 4552950 h 4552950"/>
            </a:gdLst>
            <a:ahLst/>
            <a:cxnLst>
              <a:cxn ang="0">
                <a:pos x="connsiteX0" y="connsiteY0"/>
              </a:cxn>
              <a:cxn ang="0">
                <a:pos x="connsiteX1" y="connsiteY1"/>
              </a:cxn>
              <a:cxn ang="0">
                <a:pos x="connsiteX2" y="connsiteY2"/>
              </a:cxn>
              <a:cxn ang="0">
                <a:pos x="connsiteX3" y="connsiteY3"/>
              </a:cxn>
            </a:cxnLst>
            <a:rect l="l" t="t" r="r" b="b"/>
            <a:pathLst>
              <a:path w="5586257" h="4552950">
                <a:moveTo>
                  <a:pt x="0" y="0"/>
                </a:moveTo>
                <a:lnTo>
                  <a:pt x="5586257" y="0"/>
                </a:lnTo>
                <a:lnTo>
                  <a:pt x="5586257" y="4552950"/>
                </a:lnTo>
                <a:lnTo>
                  <a:pt x="0" y="4552950"/>
                </a:lnTo>
                <a:close/>
              </a:path>
            </a:pathLst>
          </a:custGeom>
        </p:spPr>
        <p:txBody>
          <a:bodyPr wrap="square">
            <a:noAutofit/>
          </a:bodyPr>
          <a:lstStyle/>
          <a:p>
            <a:endParaRPr lang="en-US"/>
          </a:p>
        </p:txBody>
      </p:sp>
      <p:sp>
        <p:nvSpPr>
          <p:cNvPr id="33" name="图片占位符 32"/>
          <p:cNvSpPr>
            <a:spLocks noGrp="1"/>
          </p:cNvSpPr>
          <p:nvPr>
            <p:ph type="pic" sz="quarter" idx="18"/>
          </p:nvPr>
        </p:nvSpPr>
        <p:spPr>
          <a:xfrm>
            <a:off x="8894046" y="4008984"/>
            <a:ext cx="2793128" cy="2276475"/>
          </a:xfrm>
          <a:custGeom>
            <a:avLst/>
            <a:gdLst>
              <a:gd name="connsiteX0" fmla="*/ 0 w 5586256"/>
              <a:gd name="connsiteY0" fmla="*/ 0 h 4552949"/>
              <a:gd name="connsiteX1" fmla="*/ 5586256 w 5586256"/>
              <a:gd name="connsiteY1" fmla="*/ 0 h 4552949"/>
              <a:gd name="connsiteX2" fmla="*/ 5586256 w 5586256"/>
              <a:gd name="connsiteY2" fmla="*/ 4552949 h 4552949"/>
              <a:gd name="connsiteX3" fmla="*/ 0 w 5586256"/>
              <a:gd name="connsiteY3" fmla="*/ 4552949 h 4552949"/>
            </a:gdLst>
            <a:ahLst/>
            <a:cxnLst>
              <a:cxn ang="0">
                <a:pos x="connsiteX0" y="connsiteY0"/>
              </a:cxn>
              <a:cxn ang="0">
                <a:pos x="connsiteX1" y="connsiteY1"/>
              </a:cxn>
              <a:cxn ang="0">
                <a:pos x="connsiteX2" y="connsiteY2"/>
              </a:cxn>
              <a:cxn ang="0">
                <a:pos x="connsiteX3" y="connsiteY3"/>
              </a:cxn>
            </a:cxnLst>
            <a:rect l="l" t="t" r="r" b="b"/>
            <a:pathLst>
              <a:path w="5586256" h="4552949">
                <a:moveTo>
                  <a:pt x="0" y="0"/>
                </a:moveTo>
                <a:lnTo>
                  <a:pt x="5586256" y="0"/>
                </a:lnTo>
                <a:lnTo>
                  <a:pt x="5586256" y="4552949"/>
                </a:lnTo>
                <a:lnTo>
                  <a:pt x="0" y="4552949"/>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6428232" y="1732508"/>
            <a:ext cx="2510028" cy="5125492"/>
          </a:xfrm>
          <a:custGeom>
            <a:avLst/>
            <a:gdLst>
              <a:gd name="connsiteX0" fmla="*/ 0 w 5020056"/>
              <a:gd name="connsiteY0" fmla="*/ 0 h 10250984"/>
              <a:gd name="connsiteX1" fmla="*/ 5020056 w 5020056"/>
              <a:gd name="connsiteY1" fmla="*/ 0 h 10250984"/>
              <a:gd name="connsiteX2" fmla="*/ 5020056 w 5020056"/>
              <a:gd name="connsiteY2" fmla="*/ 10250984 h 10250984"/>
              <a:gd name="connsiteX3" fmla="*/ 0 w 5020056"/>
              <a:gd name="connsiteY3" fmla="*/ 10250984 h 10250984"/>
            </a:gdLst>
            <a:ahLst/>
            <a:cxnLst>
              <a:cxn ang="0">
                <a:pos x="connsiteX0" y="connsiteY0"/>
              </a:cxn>
              <a:cxn ang="0">
                <a:pos x="connsiteX1" y="connsiteY1"/>
              </a:cxn>
              <a:cxn ang="0">
                <a:pos x="connsiteX2" y="connsiteY2"/>
              </a:cxn>
              <a:cxn ang="0">
                <a:pos x="connsiteX3" y="connsiteY3"/>
              </a:cxn>
            </a:cxnLst>
            <a:rect l="l" t="t" r="r" b="b"/>
            <a:pathLst>
              <a:path w="5020056" h="10250984">
                <a:moveTo>
                  <a:pt x="0" y="0"/>
                </a:moveTo>
                <a:lnTo>
                  <a:pt x="5020056" y="0"/>
                </a:lnTo>
                <a:lnTo>
                  <a:pt x="5020056" y="10250984"/>
                </a:lnTo>
                <a:lnTo>
                  <a:pt x="0" y="10250984"/>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0" y="3219450"/>
            <a:ext cx="12192000" cy="1343025"/>
          </a:xfrm>
          <a:custGeom>
            <a:avLst/>
            <a:gdLst>
              <a:gd name="connsiteX0" fmla="*/ 0 w 24384000"/>
              <a:gd name="connsiteY0" fmla="*/ 0 h 2686050"/>
              <a:gd name="connsiteX1" fmla="*/ 24384000 w 24384000"/>
              <a:gd name="connsiteY1" fmla="*/ 0 h 2686050"/>
              <a:gd name="connsiteX2" fmla="*/ 24384000 w 24384000"/>
              <a:gd name="connsiteY2" fmla="*/ 2686050 h 2686050"/>
              <a:gd name="connsiteX3" fmla="*/ 0 w 24384000"/>
              <a:gd name="connsiteY3" fmla="*/ 2686050 h 2686050"/>
            </a:gdLst>
            <a:ahLst/>
            <a:cxnLst>
              <a:cxn ang="0">
                <a:pos x="connsiteX0" y="connsiteY0"/>
              </a:cxn>
              <a:cxn ang="0">
                <a:pos x="connsiteX1" y="connsiteY1"/>
              </a:cxn>
              <a:cxn ang="0">
                <a:pos x="connsiteX2" y="connsiteY2"/>
              </a:cxn>
              <a:cxn ang="0">
                <a:pos x="connsiteX3" y="connsiteY3"/>
              </a:cxn>
            </a:cxnLst>
            <a:rect l="l" t="t" r="r" b="b"/>
            <a:pathLst>
              <a:path w="24384000" h="2686050">
                <a:moveTo>
                  <a:pt x="0" y="0"/>
                </a:moveTo>
                <a:lnTo>
                  <a:pt x="24384000" y="0"/>
                </a:lnTo>
                <a:lnTo>
                  <a:pt x="24384000" y="2686050"/>
                </a:lnTo>
                <a:lnTo>
                  <a:pt x="0" y="2686050"/>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0" y="1660222"/>
            <a:ext cx="12192000" cy="2472866"/>
          </a:xfrm>
          <a:custGeom>
            <a:avLst/>
            <a:gdLst>
              <a:gd name="connsiteX0" fmla="*/ 0 w 24384000"/>
              <a:gd name="connsiteY0" fmla="*/ 0 h 4945732"/>
              <a:gd name="connsiteX1" fmla="*/ 24384000 w 24384000"/>
              <a:gd name="connsiteY1" fmla="*/ 0 h 4945732"/>
              <a:gd name="connsiteX2" fmla="*/ 24384000 w 24384000"/>
              <a:gd name="connsiteY2" fmla="*/ 4945732 h 4945732"/>
              <a:gd name="connsiteX3" fmla="*/ 0 w 24384000"/>
              <a:gd name="connsiteY3" fmla="*/ 4945732 h 4945732"/>
            </a:gdLst>
            <a:ahLst/>
            <a:cxnLst>
              <a:cxn ang="0">
                <a:pos x="connsiteX0" y="connsiteY0"/>
              </a:cxn>
              <a:cxn ang="0">
                <a:pos x="connsiteX1" y="connsiteY1"/>
              </a:cxn>
              <a:cxn ang="0">
                <a:pos x="connsiteX2" y="connsiteY2"/>
              </a:cxn>
              <a:cxn ang="0">
                <a:pos x="connsiteX3" y="connsiteY3"/>
              </a:cxn>
            </a:cxnLst>
            <a:rect l="l" t="t" r="r" b="b"/>
            <a:pathLst>
              <a:path w="24384000" h="4945732">
                <a:moveTo>
                  <a:pt x="0" y="0"/>
                </a:moveTo>
                <a:lnTo>
                  <a:pt x="24384000" y="0"/>
                </a:lnTo>
                <a:lnTo>
                  <a:pt x="24384000" y="4945732"/>
                </a:lnTo>
                <a:lnTo>
                  <a:pt x="0" y="4945732"/>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0"/>
            <a:ext cx="12192000" cy="6858000"/>
          </a:xfrm>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1245" y="9525"/>
            <a:ext cx="12190756" cy="6848475"/>
          </a:xfrm>
          <a:custGeom>
            <a:avLst/>
            <a:gdLst>
              <a:gd name="connsiteX0" fmla="*/ 24381511 w 24381511"/>
              <a:gd name="connsiteY0" fmla="*/ 0 h 13696950"/>
              <a:gd name="connsiteX1" fmla="*/ 24381511 w 24381511"/>
              <a:gd name="connsiteY1" fmla="*/ 13696950 h 13696950"/>
              <a:gd name="connsiteX2" fmla="*/ 0 w 24381511"/>
              <a:gd name="connsiteY2" fmla="*/ 13696950 h 13696950"/>
            </a:gdLst>
            <a:ahLst/>
            <a:cxnLst>
              <a:cxn ang="0">
                <a:pos x="connsiteX0" y="connsiteY0"/>
              </a:cxn>
              <a:cxn ang="0">
                <a:pos x="connsiteX1" y="connsiteY1"/>
              </a:cxn>
              <a:cxn ang="0">
                <a:pos x="connsiteX2" y="connsiteY2"/>
              </a:cxn>
            </a:cxnLst>
            <a:rect l="l" t="t" r="r" b="b"/>
            <a:pathLst>
              <a:path w="24381511" h="13696950">
                <a:moveTo>
                  <a:pt x="24381511" y="0"/>
                </a:moveTo>
                <a:lnTo>
                  <a:pt x="24381511" y="13696950"/>
                </a:lnTo>
                <a:lnTo>
                  <a:pt x="0" y="13696950"/>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6086475" y="0"/>
            <a:ext cx="6105525" cy="6858000"/>
          </a:xfrm>
          <a:custGeom>
            <a:avLst/>
            <a:gdLst>
              <a:gd name="connsiteX0" fmla="*/ 0 w 12211050"/>
              <a:gd name="connsiteY0" fmla="*/ 0 h 13716000"/>
              <a:gd name="connsiteX1" fmla="*/ 12211050 w 12211050"/>
              <a:gd name="connsiteY1" fmla="*/ 0 h 13716000"/>
              <a:gd name="connsiteX2" fmla="*/ 12211050 w 12211050"/>
              <a:gd name="connsiteY2" fmla="*/ 13716000 h 13716000"/>
              <a:gd name="connsiteX3" fmla="*/ 0 w 12211050"/>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12211050" h="13716000">
                <a:moveTo>
                  <a:pt x="0" y="0"/>
                </a:moveTo>
                <a:lnTo>
                  <a:pt x="12211050" y="0"/>
                </a:lnTo>
                <a:lnTo>
                  <a:pt x="12211050" y="13716000"/>
                </a:lnTo>
                <a:lnTo>
                  <a:pt x="0" y="13716000"/>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4827959" y="0"/>
            <a:ext cx="7364041" cy="6858000"/>
          </a:xfrm>
          <a:custGeom>
            <a:avLst/>
            <a:gdLst>
              <a:gd name="connsiteX0" fmla="*/ 0 w 14728082"/>
              <a:gd name="connsiteY0" fmla="*/ 0 h 13716000"/>
              <a:gd name="connsiteX1" fmla="*/ 14728082 w 14728082"/>
              <a:gd name="connsiteY1" fmla="*/ 0 h 13716000"/>
              <a:gd name="connsiteX2" fmla="*/ 14728082 w 14728082"/>
              <a:gd name="connsiteY2" fmla="*/ 13716000 h 13716000"/>
              <a:gd name="connsiteX3" fmla="*/ 4096511 w 14728082"/>
              <a:gd name="connsiteY3" fmla="*/ 13697712 h 13716000"/>
            </a:gdLst>
            <a:ahLst/>
            <a:cxnLst>
              <a:cxn ang="0">
                <a:pos x="connsiteX0" y="connsiteY0"/>
              </a:cxn>
              <a:cxn ang="0">
                <a:pos x="connsiteX1" y="connsiteY1"/>
              </a:cxn>
              <a:cxn ang="0">
                <a:pos x="connsiteX2" y="connsiteY2"/>
              </a:cxn>
              <a:cxn ang="0">
                <a:pos x="connsiteX3" y="connsiteY3"/>
              </a:cxn>
            </a:cxnLst>
            <a:rect l="l" t="t" r="r" b="b"/>
            <a:pathLst>
              <a:path w="14728082" h="13716000">
                <a:moveTo>
                  <a:pt x="0" y="0"/>
                </a:moveTo>
                <a:lnTo>
                  <a:pt x="14728082" y="0"/>
                </a:lnTo>
                <a:lnTo>
                  <a:pt x="14728082" y="13716000"/>
                </a:lnTo>
                <a:lnTo>
                  <a:pt x="4096511" y="13697712"/>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4932116" y="1732508"/>
            <a:ext cx="6734175" cy="3182392"/>
          </a:xfrm>
          <a:custGeom>
            <a:avLst/>
            <a:gdLst>
              <a:gd name="connsiteX0" fmla="*/ 0 w 13468350"/>
              <a:gd name="connsiteY0" fmla="*/ 0 h 6364784"/>
              <a:gd name="connsiteX1" fmla="*/ 13468350 w 13468350"/>
              <a:gd name="connsiteY1" fmla="*/ 0 h 6364784"/>
              <a:gd name="connsiteX2" fmla="*/ 13468350 w 13468350"/>
              <a:gd name="connsiteY2" fmla="*/ 6364784 h 6364784"/>
              <a:gd name="connsiteX3" fmla="*/ 0 w 13468350"/>
              <a:gd name="connsiteY3" fmla="*/ 6364784 h 6364784"/>
            </a:gdLst>
            <a:ahLst/>
            <a:cxnLst>
              <a:cxn ang="0">
                <a:pos x="connsiteX0" y="connsiteY0"/>
              </a:cxn>
              <a:cxn ang="0">
                <a:pos x="connsiteX1" y="connsiteY1"/>
              </a:cxn>
              <a:cxn ang="0">
                <a:pos x="connsiteX2" y="connsiteY2"/>
              </a:cxn>
              <a:cxn ang="0">
                <a:pos x="connsiteX3" y="connsiteY3"/>
              </a:cxn>
            </a:cxnLst>
            <a:rect l="l" t="t" r="r" b="b"/>
            <a:pathLst>
              <a:path w="13468350" h="6364784">
                <a:moveTo>
                  <a:pt x="0" y="0"/>
                </a:moveTo>
                <a:lnTo>
                  <a:pt x="13468350" y="0"/>
                </a:lnTo>
                <a:lnTo>
                  <a:pt x="13468350" y="6364784"/>
                </a:lnTo>
                <a:lnTo>
                  <a:pt x="0" y="6364784"/>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5105130" y="2269451"/>
            <a:ext cx="1941810" cy="1941810"/>
          </a:xfrm>
          <a:custGeom>
            <a:avLst/>
            <a:gdLst>
              <a:gd name="connsiteX0" fmla="*/ 0 w 3883619"/>
              <a:gd name="connsiteY0" fmla="*/ 0 h 3883619"/>
              <a:gd name="connsiteX1" fmla="*/ 3883619 w 3883619"/>
              <a:gd name="connsiteY1" fmla="*/ 0 h 3883619"/>
              <a:gd name="connsiteX2" fmla="*/ 3883619 w 3883619"/>
              <a:gd name="connsiteY2" fmla="*/ 3883619 h 3883619"/>
              <a:gd name="connsiteX3" fmla="*/ 0 w 3883619"/>
              <a:gd name="connsiteY3" fmla="*/ 3883619 h 3883619"/>
            </a:gdLst>
            <a:ahLst/>
            <a:cxnLst>
              <a:cxn ang="0">
                <a:pos x="connsiteX0" y="connsiteY0"/>
              </a:cxn>
              <a:cxn ang="0">
                <a:pos x="connsiteX1" y="connsiteY1"/>
              </a:cxn>
              <a:cxn ang="0">
                <a:pos x="connsiteX2" y="connsiteY2"/>
              </a:cxn>
              <a:cxn ang="0">
                <a:pos x="connsiteX3" y="connsiteY3"/>
              </a:cxn>
            </a:cxnLst>
            <a:rect l="l" t="t" r="r" b="b"/>
            <a:pathLst>
              <a:path w="3883619" h="3883619">
                <a:moveTo>
                  <a:pt x="0" y="0"/>
                </a:moveTo>
                <a:lnTo>
                  <a:pt x="3883619" y="0"/>
                </a:lnTo>
                <a:lnTo>
                  <a:pt x="3883619" y="3883619"/>
                </a:lnTo>
                <a:lnTo>
                  <a:pt x="0" y="3883619"/>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14" name="图片占位符 13"/>
          <p:cNvSpPr>
            <a:spLocks noGrp="1"/>
          </p:cNvSpPr>
          <p:nvPr>
            <p:ph type="pic" sz="quarter" idx="11"/>
          </p:nvPr>
        </p:nvSpPr>
        <p:spPr>
          <a:xfrm>
            <a:off x="1831403" y="2457451"/>
            <a:ext cx="1287625" cy="1287625"/>
          </a:xfrm>
          <a:custGeom>
            <a:avLst/>
            <a:gdLst>
              <a:gd name="connsiteX0" fmla="*/ 0 w 2575250"/>
              <a:gd name="connsiteY0" fmla="*/ 0 h 2575249"/>
              <a:gd name="connsiteX1" fmla="*/ 2575250 w 2575250"/>
              <a:gd name="connsiteY1" fmla="*/ 0 h 2575249"/>
              <a:gd name="connsiteX2" fmla="*/ 2575250 w 2575250"/>
              <a:gd name="connsiteY2" fmla="*/ 2575249 h 2575249"/>
              <a:gd name="connsiteX3" fmla="*/ 0 w 2575250"/>
              <a:gd name="connsiteY3" fmla="*/ 2575249 h 2575249"/>
            </a:gdLst>
            <a:ahLst/>
            <a:cxnLst>
              <a:cxn ang="0">
                <a:pos x="connsiteX0" y="connsiteY0"/>
              </a:cxn>
              <a:cxn ang="0">
                <a:pos x="connsiteX1" y="connsiteY1"/>
              </a:cxn>
              <a:cxn ang="0">
                <a:pos x="connsiteX2" y="connsiteY2"/>
              </a:cxn>
              <a:cxn ang="0">
                <a:pos x="connsiteX3" y="connsiteY3"/>
              </a:cxn>
            </a:cxnLst>
            <a:rect l="l" t="t" r="r" b="b"/>
            <a:pathLst>
              <a:path w="2575250" h="2575249">
                <a:moveTo>
                  <a:pt x="0" y="0"/>
                </a:moveTo>
                <a:lnTo>
                  <a:pt x="2575250" y="0"/>
                </a:lnTo>
                <a:lnTo>
                  <a:pt x="2575250" y="2575249"/>
                </a:lnTo>
                <a:lnTo>
                  <a:pt x="0" y="2575249"/>
                </a:lnTo>
                <a:close/>
              </a:path>
            </a:pathLst>
          </a:custGeom>
        </p:spPr>
        <p:txBody>
          <a:bodyPr wrap="square">
            <a:noAutofit/>
          </a:bodyPr>
          <a:lstStyle/>
          <a:p>
            <a:endParaRPr lang="en-US"/>
          </a:p>
        </p:txBody>
      </p:sp>
      <p:sp>
        <p:nvSpPr>
          <p:cNvPr id="15" name="图片占位符 14"/>
          <p:cNvSpPr>
            <a:spLocks noGrp="1"/>
          </p:cNvSpPr>
          <p:nvPr>
            <p:ph type="pic" sz="quarter" idx="12"/>
          </p:nvPr>
        </p:nvSpPr>
        <p:spPr>
          <a:xfrm>
            <a:off x="3681643" y="2457451"/>
            <a:ext cx="1287625" cy="1287625"/>
          </a:xfrm>
          <a:custGeom>
            <a:avLst/>
            <a:gdLst>
              <a:gd name="connsiteX0" fmla="*/ 0 w 2575249"/>
              <a:gd name="connsiteY0" fmla="*/ 0 h 2575249"/>
              <a:gd name="connsiteX1" fmla="*/ 2575249 w 2575249"/>
              <a:gd name="connsiteY1" fmla="*/ 0 h 2575249"/>
              <a:gd name="connsiteX2" fmla="*/ 2575249 w 2575249"/>
              <a:gd name="connsiteY2" fmla="*/ 2575249 h 2575249"/>
              <a:gd name="connsiteX3" fmla="*/ 0 w 2575249"/>
              <a:gd name="connsiteY3" fmla="*/ 2575249 h 2575249"/>
            </a:gdLst>
            <a:ahLst/>
            <a:cxnLst>
              <a:cxn ang="0">
                <a:pos x="connsiteX0" y="connsiteY0"/>
              </a:cxn>
              <a:cxn ang="0">
                <a:pos x="connsiteX1" y="connsiteY1"/>
              </a:cxn>
              <a:cxn ang="0">
                <a:pos x="connsiteX2" y="connsiteY2"/>
              </a:cxn>
              <a:cxn ang="0">
                <a:pos x="connsiteX3" y="connsiteY3"/>
              </a:cxn>
            </a:cxnLst>
            <a:rect l="l" t="t" r="r" b="b"/>
            <a:pathLst>
              <a:path w="2575249" h="2575249">
                <a:moveTo>
                  <a:pt x="0" y="0"/>
                </a:moveTo>
                <a:lnTo>
                  <a:pt x="2575249" y="0"/>
                </a:lnTo>
                <a:lnTo>
                  <a:pt x="2575249" y="2575249"/>
                </a:lnTo>
                <a:lnTo>
                  <a:pt x="0" y="2575249"/>
                </a:lnTo>
                <a:close/>
              </a:path>
            </a:pathLst>
          </a:custGeom>
        </p:spPr>
        <p:txBody>
          <a:bodyPr wrap="square">
            <a:noAutofit/>
          </a:bodyPr>
          <a:lstStyle/>
          <a:p>
            <a:endParaRPr lang="en-US"/>
          </a:p>
        </p:txBody>
      </p:sp>
      <p:sp>
        <p:nvSpPr>
          <p:cNvPr id="16" name="图片占位符 15"/>
          <p:cNvSpPr>
            <a:spLocks noGrp="1"/>
          </p:cNvSpPr>
          <p:nvPr>
            <p:ph type="pic" sz="quarter" idx="13"/>
          </p:nvPr>
        </p:nvSpPr>
        <p:spPr>
          <a:xfrm>
            <a:off x="5441399" y="2457451"/>
            <a:ext cx="1287625" cy="1287625"/>
          </a:xfrm>
          <a:custGeom>
            <a:avLst/>
            <a:gdLst>
              <a:gd name="connsiteX0" fmla="*/ 0 w 2575249"/>
              <a:gd name="connsiteY0" fmla="*/ 0 h 2575249"/>
              <a:gd name="connsiteX1" fmla="*/ 2575249 w 2575249"/>
              <a:gd name="connsiteY1" fmla="*/ 0 h 2575249"/>
              <a:gd name="connsiteX2" fmla="*/ 2575249 w 2575249"/>
              <a:gd name="connsiteY2" fmla="*/ 2575249 h 2575249"/>
              <a:gd name="connsiteX3" fmla="*/ 0 w 2575249"/>
              <a:gd name="connsiteY3" fmla="*/ 2575249 h 2575249"/>
            </a:gdLst>
            <a:ahLst/>
            <a:cxnLst>
              <a:cxn ang="0">
                <a:pos x="connsiteX0" y="connsiteY0"/>
              </a:cxn>
              <a:cxn ang="0">
                <a:pos x="connsiteX1" y="connsiteY1"/>
              </a:cxn>
              <a:cxn ang="0">
                <a:pos x="connsiteX2" y="connsiteY2"/>
              </a:cxn>
              <a:cxn ang="0">
                <a:pos x="connsiteX3" y="connsiteY3"/>
              </a:cxn>
            </a:cxnLst>
            <a:rect l="l" t="t" r="r" b="b"/>
            <a:pathLst>
              <a:path w="2575249" h="2575249">
                <a:moveTo>
                  <a:pt x="0" y="0"/>
                </a:moveTo>
                <a:lnTo>
                  <a:pt x="2575249" y="0"/>
                </a:lnTo>
                <a:lnTo>
                  <a:pt x="2575249" y="2575249"/>
                </a:lnTo>
                <a:lnTo>
                  <a:pt x="0" y="2575249"/>
                </a:lnTo>
                <a:close/>
              </a:path>
            </a:pathLst>
          </a:custGeom>
        </p:spPr>
        <p:txBody>
          <a:bodyPr wrap="square">
            <a:noAutofit/>
          </a:bodyPr>
          <a:lstStyle/>
          <a:p>
            <a:endParaRPr lang="en-US"/>
          </a:p>
        </p:txBody>
      </p:sp>
      <p:sp>
        <p:nvSpPr>
          <p:cNvPr id="17" name="图片占位符 16"/>
          <p:cNvSpPr>
            <a:spLocks noGrp="1"/>
          </p:cNvSpPr>
          <p:nvPr>
            <p:ph type="pic" sz="quarter" idx="14"/>
          </p:nvPr>
        </p:nvSpPr>
        <p:spPr>
          <a:xfrm>
            <a:off x="7251684" y="2457450"/>
            <a:ext cx="1287624" cy="1287625"/>
          </a:xfrm>
          <a:custGeom>
            <a:avLst/>
            <a:gdLst>
              <a:gd name="connsiteX0" fmla="*/ 0 w 2575248"/>
              <a:gd name="connsiteY0" fmla="*/ 0 h 2575249"/>
              <a:gd name="connsiteX1" fmla="*/ 2575248 w 2575248"/>
              <a:gd name="connsiteY1" fmla="*/ 0 h 2575249"/>
              <a:gd name="connsiteX2" fmla="*/ 2575248 w 2575248"/>
              <a:gd name="connsiteY2" fmla="*/ 2575249 h 2575249"/>
              <a:gd name="connsiteX3" fmla="*/ 0 w 2575248"/>
              <a:gd name="connsiteY3" fmla="*/ 2575249 h 2575249"/>
            </a:gdLst>
            <a:ahLst/>
            <a:cxnLst>
              <a:cxn ang="0">
                <a:pos x="connsiteX0" y="connsiteY0"/>
              </a:cxn>
              <a:cxn ang="0">
                <a:pos x="connsiteX1" y="connsiteY1"/>
              </a:cxn>
              <a:cxn ang="0">
                <a:pos x="connsiteX2" y="connsiteY2"/>
              </a:cxn>
              <a:cxn ang="0">
                <a:pos x="connsiteX3" y="connsiteY3"/>
              </a:cxn>
            </a:cxnLst>
            <a:rect l="l" t="t" r="r" b="b"/>
            <a:pathLst>
              <a:path w="2575248" h="2575249">
                <a:moveTo>
                  <a:pt x="0" y="0"/>
                </a:moveTo>
                <a:lnTo>
                  <a:pt x="2575248" y="0"/>
                </a:lnTo>
                <a:lnTo>
                  <a:pt x="2575248" y="2575249"/>
                </a:lnTo>
                <a:lnTo>
                  <a:pt x="0" y="2575249"/>
                </a:lnTo>
                <a:close/>
              </a:path>
            </a:pathLst>
          </a:custGeom>
        </p:spPr>
        <p:txBody>
          <a:bodyPr wrap="square">
            <a:noAutofit/>
          </a:bodyPr>
          <a:lstStyle/>
          <a:p>
            <a:endParaRPr lang="en-US"/>
          </a:p>
        </p:txBody>
      </p:sp>
      <p:sp>
        <p:nvSpPr>
          <p:cNvPr id="18" name="图片占位符 17"/>
          <p:cNvSpPr>
            <a:spLocks noGrp="1"/>
          </p:cNvSpPr>
          <p:nvPr>
            <p:ph type="pic" sz="quarter" idx="15"/>
          </p:nvPr>
        </p:nvSpPr>
        <p:spPr>
          <a:xfrm>
            <a:off x="9060501" y="2457450"/>
            <a:ext cx="1287625" cy="1287625"/>
          </a:xfrm>
          <a:custGeom>
            <a:avLst/>
            <a:gdLst>
              <a:gd name="connsiteX0" fmla="*/ 0 w 2575250"/>
              <a:gd name="connsiteY0" fmla="*/ 0 h 2575250"/>
              <a:gd name="connsiteX1" fmla="*/ 2575250 w 2575250"/>
              <a:gd name="connsiteY1" fmla="*/ 0 h 2575250"/>
              <a:gd name="connsiteX2" fmla="*/ 2575250 w 2575250"/>
              <a:gd name="connsiteY2" fmla="*/ 2575250 h 2575250"/>
              <a:gd name="connsiteX3" fmla="*/ 0 w 2575250"/>
              <a:gd name="connsiteY3" fmla="*/ 2575250 h 2575250"/>
            </a:gdLst>
            <a:ahLst/>
            <a:cxnLst>
              <a:cxn ang="0">
                <a:pos x="connsiteX0" y="connsiteY0"/>
              </a:cxn>
              <a:cxn ang="0">
                <a:pos x="connsiteX1" y="connsiteY1"/>
              </a:cxn>
              <a:cxn ang="0">
                <a:pos x="connsiteX2" y="connsiteY2"/>
              </a:cxn>
              <a:cxn ang="0">
                <a:pos x="connsiteX3" y="connsiteY3"/>
              </a:cxn>
            </a:cxnLst>
            <a:rect l="l" t="t" r="r" b="b"/>
            <a:pathLst>
              <a:path w="2575250" h="2575250">
                <a:moveTo>
                  <a:pt x="0" y="0"/>
                </a:moveTo>
                <a:lnTo>
                  <a:pt x="2575250" y="0"/>
                </a:lnTo>
                <a:lnTo>
                  <a:pt x="2575250" y="2575250"/>
                </a:lnTo>
                <a:lnTo>
                  <a:pt x="0" y="2575250"/>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4600670" y="1669192"/>
            <a:ext cx="1287625" cy="1287625"/>
          </a:xfrm>
          <a:custGeom>
            <a:avLst/>
            <a:gdLst>
              <a:gd name="connsiteX0" fmla="*/ 0 w 2575249"/>
              <a:gd name="connsiteY0" fmla="*/ 0 h 2575249"/>
              <a:gd name="connsiteX1" fmla="*/ 2575249 w 2575249"/>
              <a:gd name="connsiteY1" fmla="*/ 0 h 2575249"/>
              <a:gd name="connsiteX2" fmla="*/ 2575249 w 2575249"/>
              <a:gd name="connsiteY2" fmla="*/ 2575249 h 2575249"/>
              <a:gd name="connsiteX3" fmla="*/ 0 w 2575249"/>
              <a:gd name="connsiteY3" fmla="*/ 2575249 h 2575249"/>
            </a:gdLst>
            <a:ahLst/>
            <a:cxnLst>
              <a:cxn ang="0">
                <a:pos x="connsiteX0" y="connsiteY0"/>
              </a:cxn>
              <a:cxn ang="0">
                <a:pos x="connsiteX1" y="connsiteY1"/>
              </a:cxn>
              <a:cxn ang="0">
                <a:pos x="connsiteX2" y="connsiteY2"/>
              </a:cxn>
              <a:cxn ang="0">
                <a:pos x="connsiteX3" y="connsiteY3"/>
              </a:cxn>
            </a:cxnLst>
            <a:rect l="l" t="t" r="r" b="b"/>
            <a:pathLst>
              <a:path w="2575249" h="2575249">
                <a:moveTo>
                  <a:pt x="0" y="0"/>
                </a:moveTo>
                <a:lnTo>
                  <a:pt x="2575249" y="0"/>
                </a:lnTo>
                <a:lnTo>
                  <a:pt x="2575249" y="2575249"/>
                </a:lnTo>
                <a:lnTo>
                  <a:pt x="0" y="2575249"/>
                </a:lnTo>
                <a:close/>
              </a:path>
            </a:pathLst>
          </a:custGeom>
        </p:spPr>
        <p:txBody>
          <a:bodyPr wrap="square">
            <a:noAutofit/>
          </a:bodyPr>
          <a:lstStyle/>
          <a:p>
            <a:endParaRPr lang="en-US"/>
          </a:p>
        </p:txBody>
      </p:sp>
      <p:sp>
        <p:nvSpPr>
          <p:cNvPr id="16" name="图片占位符 15"/>
          <p:cNvSpPr>
            <a:spLocks noGrp="1"/>
          </p:cNvSpPr>
          <p:nvPr>
            <p:ph type="pic" sz="quarter" idx="11"/>
          </p:nvPr>
        </p:nvSpPr>
        <p:spPr>
          <a:xfrm>
            <a:off x="4600669" y="4786060"/>
            <a:ext cx="1287625" cy="1287625"/>
          </a:xfrm>
          <a:custGeom>
            <a:avLst/>
            <a:gdLst>
              <a:gd name="connsiteX0" fmla="*/ 0 w 2575249"/>
              <a:gd name="connsiteY0" fmla="*/ 0 h 2575249"/>
              <a:gd name="connsiteX1" fmla="*/ 2575249 w 2575249"/>
              <a:gd name="connsiteY1" fmla="*/ 0 h 2575249"/>
              <a:gd name="connsiteX2" fmla="*/ 2575249 w 2575249"/>
              <a:gd name="connsiteY2" fmla="*/ 2575249 h 2575249"/>
              <a:gd name="connsiteX3" fmla="*/ 0 w 2575249"/>
              <a:gd name="connsiteY3" fmla="*/ 2575249 h 2575249"/>
            </a:gdLst>
            <a:ahLst/>
            <a:cxnLst>
              <a:cxn ang="0">
                <a:pos x="connsiteX0" y="connsiteY0"/>
              </a:cxn>
              <a:cxn ang="0">
                <a:pos x="connsiteX1" y="connsiteY1"/>
              </a:cxn>
              <a:cxn ang="0">
                <a:pos x="connsiteX2" y="connsiteY2"/>
              </a:cxn>
              <a:cxn ang="0">
                <a:pos x="connsiteX3" y="connsiteY3"/>
              </a:cxn>
            </a:cxnLst>
            <a:rect l="l" t="t" r="r" b="b"/>
            <a:pathLst>
              <a:path w="2575249" h="2575249">
                <a:moveTo>
                  <a:pt x="0" y="0"/>
                </a:moveTo>
                <a:lnTo>
                  <a:pt x="2575249" y="0"/>
                </a:lnTo>
                <a:lnTo>
                  <a:pt x="2575249" y="2575249"/>
                </a:lnTo>
                <a:lnTo>
                  <a:pt x="0" y="2575249"/>
                </a:lnTo>
                <a:close/>
              </a:path>
            </a:pathLst>
          </a:custGeom>
        </p:spPr>
        <p:txBody>
          <a:bodyPr wrap="square">
            <a:noAutofit/>
          </a:bodyPr>
          <a:lstStyle/>
          <a:p>
            <a:endParaRPr lang="en-US"/>
          </a:p>
        </p:txBody>
      </p:sp>
      <p:sp>
        <p:nvSpPr>
          <p:cNvPr id="17" name="图片占位符 16"/>
          <p:cNvSpPr>
            <a:spLocks noGrp="1"/>
          </p:cNvSpPr>
          <p:nvPr>
            <p:ph type="pic" sz="quarter" idx="12"/>
          </p:nvPr>
        </p:nvSpPr>
        <p:spPr>
          <a:xfrm>
            <a:off x="4600669" y="3229131"/>
            <a:ext cx="1287625" cy="1287624"/>
          </a:xfrm>
          <a:custGeom>
            <a:avLst/>
            <a:gdLst>
              <a:gd name="connsiteX0" fmla="*/ 0 w 2575249"/>
              <a:gd name="connsiteY0" fmla="*/ 0 h 2575248"/>
              <a:gd name="connsiteX1" fmla="*/ 2575249 w 2575249"/>
              <a:gd name="connsiteY1" fmla="*/ 0 h 2575248"/>
              <a:gd name="connsiteX2" fmla="*/ 2575249 w 2575249"/>
              <a:gd name="connsiteY2" fmla="*/ 2575248 h 2575248"/>
              <a:gd name="connsiteX3" fmla="*/ 0 w 2575249"/>
              <a:gd name="connsiteY3" fmla="*/ 2575248 h 2575248"/>
            </a:gdLst>
            <a:ahLst/>
            <a:cxnLst>
              <a:cxn ang="0">
                <a:pos x="connsiteX0" y="connsiteY0"/>
              </a:cxn>
              <a:cxn ang="0">
                <a:pos x="connsiteX1" y="connsiteY1"/>
              </a:cxn>
              <a:cxn ang="0">
                <a:pos x="connsiteX2" y="connsiteY2"/>
              </a:cxn>
              <a:cxn ang="0">
                <a:pos x="connsiteX3" y="connsiteY3"/>
              </a:cxn>
            </a:cxnLst>
            <a:rect l="l" t="t" r="r" b="b"/>
            <a:pathLst>
              <a:path w="2575249" h="2575248">
                <a:moveTo>
                  <a:pt x="0" y="0"/>
                </a:moveTo>
                <a:lnTo>
                  <a:pt x="2575249" y="0"/>
                </a:lnTo>
                <a:lnTo>
                  <a:pt x="2575249" y="2575248"/>
                </a:lnTo>
                <a:lnTo>
                  <a:pt x="0" y="2575248"/>
                </a:lnTo>
                <a:close/>
              </a:path>
            </a:pathLst>
          </a:custGeom>
        </p:spPr>
        <p:txBody>
          <a:bodyPr wrap="square">
            <a:noAutofit/>
          </a:bodyPr>
          <a:lstStyle/>
          <a:p>
            <a:endParaRPr lang="en-US"/>
          </a:p>
        </p:txBody>
      </p:sp>
      <p:sp>
        <p:nvSpPr>
          <p:cNvPr id="18" name="图片占位符 17"/>
          <p:cNvSpPr>
            <a:spLocks noGrp="1"/>
          </p:cNvSpPr>
          <p:nvPr>
            <p:ph type="pic" sz="quarter" idx="13"/>
          </p:nvPr>
        </p:nvSpPr>
        <p:spPr>
          <a:xfrm>
            <a:off x="6137248" y="1669191"/>
            <a:ext cx="1287625" cy="1287625"/>
          </a:xfrm>
          <a:custGeom>
            <a:avLst/>
            <a:gdLst>
              <a:gd name="connsiteX0" fmla="*/ 0 w 2575249"/>
              <a:gd name="connsiteY0" fmla="*/ 0 h 2575249"/>
              <a:gd name="connsiteX1" fmla="*/ 2575249 w 2575249"/>
              <a:gd name="connsiteY1" fmla="*/ 0 h 2575249"/>
              <a:gd name="connsiteX2" fmla="*/ 2575249 w 2575249"/>
              <a:gd name="connsiteY2" fmla="*/ 2575249 h 2575249"/>
              <a:gd name="connsiteX3" fmla="*/ 0 w 2575249"/>
              <a:gd name="connsiteY3" fmla="*/ 2575249 h 2575249"/>
            </a:gdLst>
            <a:ahLst/>
            <a:cxnLst>
              <a:cxn ang="0">
                <a:pos x="connsiteX0" y="connsiteY0"/>
              </a:cxn>
              <a:cxn ang="0">
                <a:pos x="connsiteX1" y="connsiteY1"/>
              </a:cxn>
              <a:cxn ang="0">
                <a:pos x="connsiteX2" y="connsiteY2"/>
              </a:cxn>
              <a:cxn ang="0">
                <a:pos x="connsiteX3" y="connsiteY3"/>
              </a:cxn>
            </a:cxnLst>
            <a:rect l="l" t="t" r="r" b="b"/>
            <a:pathLst>
              <a:path w="2575249" h="2575249">
                <a:moveTo>
                  <a:pt x="0" y="0"/>
                </a:moveTo>
                <a:lnTo>
                  <a:pt x="2575249" y="0"/>
                </a:lnTo>
                <a:lnTo>
                  <a:pt x="2575249" y="2575249"/>
                </a:lnTo>
                <a:lnTo>
                  <a:pt x="0" y="2575249"/>
                </a:lnTo>
                <a:close/>
              </a:path>
            </a:pathLst>
          </a:custGeom>
        </p:spPr>
        <p:txBody>
          <a:bodyPr wrap="square">
            <a:noAutofit/>
          </a:bodyPr>
          <a:lstStyle/>
          <a:p>
            <a:endParaRPr lang="en-US"/>
          </a:p>
        </p:txBody>
      </p:sp>
      <p:sp>
        <p:nvSpPr>
          <p:cNvPr id="19" name="图片占位符 18"/>
          <p:cNvSpPr>
            <a:spLocks noGrp="1"/>
          </p:cNvSpPr>
          <p:nvPr>
            <p:ph type="pic" sz="quarter" idx="14"/>
          </p:nvPr>
        </p:nvSpPr>
        <p:spPr>
          <a:xfrm>
            <a:off x="6137248" y="3229131"/>
            <a:ext cx="1287625" cy="1287624"/>
          </a:xfrm>
          <a:custGeom>
            <a:avLst/>
            <a:gdLst>
              <a:gd name="connsiteX0" fmla="*/ 0 w 2575249"/>
              <a:gd name="connsiteY0" fmla="*/ 0 h 2575248"/>
              <a:gd name="connsiteX1" fmla="*/ 2575249 w 2575249"/>
              <a:gd name="connsiteY1" fmla="*/ 0 h 2575248"/>
              <a:gd name="connsiteX2" fmla="*/ 2575249 w 2575249"/>
              <a:gd name="connsiteY2" fmla="*/ 2575248 h 2575248"/>
              <a:gd name="connsiteX3" fmla="*/ 0 w 2575249"/>
              <a:gd name="connsiteY3" fmla="*/ 2575248 h 2575248"/>
            </a:gdLst>
            <a:ahLst/>
            <a:cxnLst>
              <a:cxn ang="0">
                <a:pos x="connsiteX0" y="connsiteY0"/>
              </a:cxn>
              <a:cxn ang="0">
                <a:pos x="connsiteX1" y="connsiteY1"/>
              </a:cxn>
              <a:cxn ang="0">
                <a:pos x="connsiteX2" y="connsiteY2"/>
              </a:cxn>
              <a:cxn ang="0">
                <a:pos x="connsiteX3" y="connsiteY3"/>
              </a:cxn>
            </a:cxnLst>
            <a:rect l="l" t="t" r="r" b="b"/>
            <a:pathLst>
              <a:path w="2575249" h="2575248">
                <a:moveTo>
                  <a:pt x="0" y="0"/>
                </a:moveTo>
                <a:lnTo>
                  <a:pt x="2575249" y="0"/>
                </a:lnTo>
                <a:lnTo>
                  <a:pt x="2575249" y="2575248"/>
                </a:lnTo>
                <a:lnTo>
                  <a:pt x="0" y="2575248"/>
                </a:lnTo>
                <a:close/>
              </a:path>
            </a:pathLst>
          </a:custGeom>
        </p:spPr>
        <p:txBody>
          <a:bodyPr wrap="square">
            <a:noAutofit/>
          </a:bodyPr>
          <a:lstStyle/>
          <a:p>
            <a:endParaRPr lang="en-US"/>
          </a:p>
        </p:txBody>
      </p:sp>
      <p:sp>
        <p:nvSpPr>
          <p:cNvPr id="20" name="图片占位符 19"/>
          <p:cNvSpPr>
            <a:spLocks noGrp="1"/>
          </p:cNvSpPr>
          <p:nvPr>
            <p:ph type="pic" sz="quarter" idx="15"/>
          </p:nvPr>
        </p:nvSpPr>
        <p:spPr>
          <a:xfrm>
            <a:off x="6137248" y="4786060"/>
            <a:ext cx="1287625" cy="1287625"/>
          </a:xfrm>
          <a:custGeom>
            <a:avLst/>
            <a:gdLst>
              <a:gd name="connsiteX0" fmla="*/ 0 w 2575249"/>
              <a:gd name="connsiteY0" fmla="*/ 0 h 2575249"/>
              <a:gd name="connsiteX1" fmla="*/ 2575249 w 2575249"/>
              <a:gd name="connsiteY1" fmla="*/ 0 h 2575249"/>
              <a:gd name="connsiteX2" fmla="*/ 2575249 w 2575249"/>
              <a:gd name="connsiteY2" fmla="*/ 2575249 h 2575249"/>
              <a:gd name="connsiteX3" fmla="*/ 0 w 2575249"/>
              <a:gd name="connsiteY3" fmla="*/ 2575249 h 2575249"/>
            </a:gdLst>
            <a:ahLst/>
            <a:cxnLst>
              <a:cxn ang="0">
                <a:pos x="connsiteX0" y="connsiteY0"/>
              </a:cxn>
              <a:cxn ang="0">
                <a:pos x="connsiteX1" y="connsiteY1"/>
              </a:cxn>
              <a:cxn ang="0">
                <a:pos x="connsiteX2" y="connsiteY2"/>
              </a:cxn>
              <a:cxn ang="0">
                <a:pos x="connsiteX3" y="connsiteY3"/>
              </a:cxn>
            </a:cxnLst>
            <a:rect l="l" t="t" r="r" b="b"/>
            <a:pathLst>
              <a:path w="2575249" h="2575249">
                <a:moveTo>
                  <a:pt x="0" y="0"/>
                </a:moveTo>
                <a:lnTo>
                  <a:pt x="2575249" y="0"/>
                </a:lnTo>
                <a:lnTo>
                  <a:pt x="2575249" y="2575249"/>
                </a:lnTo>
                <a:lnTo>
                  <a:pt x="0" y="2575249"/>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0" y="1655575"/>
            <a:ext cx="12192000" cy="4548188"/>
          </a:xfrm>
          <a:custGeom>
            <a:avLst/>
            <a:gdLst>
              <a:gd name="connsiteX0" fmla="*/ 0 w 24384000"/>
              <a:gd name="connsiteY0" fmla="*/ 0 h 9096375"/>
              <a:gd name="connsiteX1" fmla="*/ 24384000 w 24384000"/>
              <a:gd name="connsiteY1" fmla="*/ 0 h 9096375"/>
              <a:gd name="connsiteX2" fmla="*/ 24384000 w 24384000"/>
              <a:gd name="connsiteY2" fmla="*/ 9096375 h 9096375"/>
              <a:gd name="connsiteX3" fmla="*/ 0 w 24384000"/>
              <a:gd name="connsiteY3" fmla="*/ 9096375 h 9096375"/>
            </a:gdLst>
            <a:ahLst/>
            <a:cxnLst>
              <a:cxn ang="0">
                <a:pos x="connsiteX0" y="connsiteY0"/>
              </a:cxn>
              <a:cxn ang="0">
                <a:pos x="connsiteX1" y="connsiteY1"/>
              </a:cxn>
              <a:cxn ang="0">
                <a:pos x="connsiteX2" y="connsiteY2"/>
              </a:cxn>
              <a:cxn ang="0">
                <a:pos x="connsiteX3" y="connsiteY3"/>
              </a:cxn>
            </a:cxnLst>
            <a:rect l="l" t="t" r="r" b="b"/>
            <a:pathLst>
              <a:path w="24384000" h="9096375">
                <a:moveTo>
                  <a:pt x="0" y="0"/>
                </a:moveTo>
                <a:lnTo>
                  <a:pt x="24384000" y="0"/>
                </a:lnTo>
                <a:lnTo>
                  <a:pt x="24384000" y="9096375"/>
                </a:lnTo>
                <a:lnTo>
                  <a:pt x="0" y="9096375"/>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1"/>
            <a:ext cx="2743200" cy="365125"/>
          </a:xfrm>
        </p:spPr>
        <p:txBody>
          <a:bodyPr/>
          <a:lstStyle/>
          <a:p>
            <a:fld id="{C20F2AF2-EA92-44F8-853B-5E3554E36C48}" type="datetimeFigureOut">
              <a:rPr lang="en-US" smtClean="0"/>
              <a:t>6/12/2022</a:t>
            </a:fld>
            <a:endParaRPr lang="en-US"/>
          </a:p>
        </p:txBody>
      </p:sp>
      <p:sp>
        <p:nvSpPr>
          <p:cNvPr id="3" name="Footer Placeholder 2"/>
          <p:cNvSpPr>
            <a:spLocks noGrp="1"/>
          </p:cNvSpPr>
          <p:nvPr>
            <p:ph type="ftr" sz="quarter" idx="11"/>
          </p:nvPr>
        </p:nvSpPr>
        <p:spPr>
          <a:xfrm>
            <a:off x="4038600" y="6356351"/>
            <a:ext cx="4114800" cy="365125"/>
          </a:xfrm>
        </p:spPr>
        <p:txBody>
          <a:bodyPr/>
          <a:lstStyle/>
          <a:p>
            <a:endParaRPr lang="en-US"/>
          </a:p>
        </p:txBody>
      </p:sp>
      <p:sp>
        <p:nvSpPr>
          <p:cNvPr id="4" name="Slide Number Placeholder 3"/>
          <p:cNvSpPr>
            <a:spLocks noGrp="1"/>
          </p:cNvSpPr>
          <p:nvPr>
            <p:ph type="sldNum" sz="quarter" idx="12"/>
          </p:nvPr>
        </p:nvSpPr>
        <p:spPr>
          <a:xfrm>
            <a:off x="8610600" y="6356351"/>
            <a:ext cx="2743200" cy="365125"/>
          </a:xfrm>
        </p:spPr>
        <p:txBody>
          <a:bodyPr/>
          <a:lstStyle/>
          <a:p>
            <a:fld id="{C7575539-BFBE-477A-BDB6-9CA7B44D81A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392113" y="375444"/>
            <a:ext cx="11380788" cy="6122988"/>
          </a:xfrm>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0"/>
            <a:ext cx="6105525" cy="6858000"/>
          </a:xfrm>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4827959" y="0"/>
            <a:ext cx="7364041" cy="6858000"/>
          </a:xfrm>
          <a:custGeom>
            <a:avLst/>
            <a:gdLst>
              <a:gd name="connsiteX0" fmla="*/ 0 w 14728082"/>
              <a:gd name="connsiteY0" fmla="*/ 0 h 13716000"/>
              <a:gd name="connsiteX1" fmla="*/ 14728082 w 14728082"/>
              <a:gd name="connsiteY1" fmla="*/ 0 h 13716000"/>
              <a:gd name="connsiteX2" fmla="*/ 14728082 w 14728082"/>
              <a:gd name="connsiteY2" fmla="*/ 13716000 h 13716000"/>
              <a:gd name="connsiteX3" fmla="*/ 4096511 w 14728082"/>
              <a:gd name="connsiteY3" fmla="*/ 13697712 h 13716000"/>
            </a:gdLst>
            <a:ahLst/>
            <a:cxnLst>
              <a:cxn ang="0">
                <a:pos x="connsiteX0" y="connsiteY0"/>
              </a:cxn>
              <a:cxn ang="0">
                <a:pos x="connsiteX1" y="connsiteY1"/>
              </a:cxn>
              <a:cxn ang="0">
                <a:pos x="connsiteX2" y="connsiteY2"/>
              </a:cxn>
              <a:cxn ang="0">
                <a:pos x="connsiteX3" y="connsiteY3"/>
              </a:cxn>
            </a:cxnLst>
            <a:rect l="l" t="t" r="r" b="b"/>
            <a:pathLst>
              <a:path w="14728082" h="13716000">
                <a:moveTo>
                  <a:pt x="0" y="0"/>
                </a:moveTo>
                <a:lnTo>
                  <a:pt x="14728082" y="0"/>
                </a:lnTo>
                <a:lnTo>
                  <a:pt x="14728082" y="13716000"/>
                </a:lnTo>
                <a:lnTo>
                  <a:pt x="4096511" y="13697712"/>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4410636" y="0"/>
            <a:ext cx="7781364" cy="6858000"/>
          </a:xfrm>
          <a:custGeom>
            <a:avLst/>
            <a:gdLst>
              <a:gd name="connsiteX0" fmla="*/ 15562728 w 15562728"/>
              <a:gd name="connsiteY0" fmla="*/ 0 h 13716000"/>
              <a:gd name="connsiteX1" fmla="*/ 15562728 w 15562728"/>
              <a:gd name="connsiteY1" fmla="*/ 13716000 h 13716000"/>
              <a:gd name="connsiteX2" fmla="*/ 0 w 15562728"/>
              <a:gd name="connsiteY2" fmla="*/ 13716000 h 13716000"/>
              <a:gd name="connsiteX3" fmla="*/ 7745505 w 15562728"/>
              <a:gd name="connsiteY3" fmla="*/ 1 h 13716000"/>
            </a:gdLst>
            <a:ahLst/>
            <a:cxnLst>
              <a:cxn ang="0">
                <a:pos x="connsiteX0" y="connsiteY0"/>
              </a:cxn>
              <a:cxn ang="0">
                <a:pos x="connsiteX1" y="connsiteY1"/>
              </a:cxn>
              <a:cxn ang="0">
                <a:pos x="connsiteX2" y="connsiteY2"/>
              </a:cxn>
              <a:cxn ang="0">
                <a:pos x="connsiteX3" y="connsiteY3"/>
              </a:cxn>
            </a:cxnLst>
            <a:rect l="l" t="t" r="r" b="b"/>
            <a:pathLst>
              <a:path w="15562728" h="13716000">
                <a:moveTo>
                  <a:pt x="15562728" y="0"/>
                </a:moveTo>
                <a:lnTo>
                  <a:pt x="15562728" y="13716000"/>
                </a:lnTo>
                <a:lnTo>
                  <a:pt x="0" y="13716000"/>
                </a:lnTo>
                <a:lnTo>
                  <a:pt x="7745505" y="1"/>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0" y="0"/>
            <a:ext cx="12192000" cy="3768011"/>
          </a:xfrm>
          <a:custGeom>
            <a:avLst/>
            <a:gdLst>
              <a:gd name="connsiteX0" fmla="*/ 0 w 24384000"/>
              <a:gd name="connsiteY0" fmla="*/ 0 h 7536022"/>
              <a:gd name="connsiteX1" fmla="*/ 24384000 w 24384000"/>
              <a:gd name="connsiteY1" fmla="*/ 0 h 7536022"/>
              <a:gd name="connsiteX2" fmla="*/ 24384000 w 24384000"/>
              <a:gd name="connsiteY2" fmla="*/ 7536022 h 7536022"/>
              <a:gd name="connsiteX3" fmla="*/ 0 w 24384000"/>
              <a:gd name="connsiteY3" fmla="*/ 7536022 h 7536022"/>
            </a:gdLst>
            <a:ahLst/>
            <a:cxnLst>
              <a:cxn ang="0">
                <a:pos x="connsiteX0" y="connsiteY0"/>
              </a:cxn>
              <a:cxn ang="0">
                <a:pos x="connsiteX1" y="connsiteY1"/>
              </a:cxn>
              <a:cxn ang="0">
                <a:pos x="connsiteX2" y="connsiteY2"/>
              </a:cxn>
              <a:cxn ang="0">
                <a:pos x="connsiteX3" y="connsiteY3"/>
              </a:cxn>
            </a:cxnLst>
            <a:rect l="l" t="t" r="r" b="b"/>
            <a:pathLst>
              <a:path w="24384000" h="7536022">
                <a:moveTo>
                  <a:pt x="0" y="0"/>
                </a:moveTo>
                <a:lnTo>
                  <a:pt x="24384000" y="0"/>
                </a:lnTo>
                <a:lnTo>
                  <a:pt x="24384000" y="7536022"/>
                </a:lnTo>
                <a:lnTo>
                  <a:pt x="0" y="7536022"/>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0" y="0"/>
            <a:ext cx="12192000" cy="1997869"/>
          </a:xfrm>
          <a:custGeom>
            <a:avLst/>
            <a:gdLst>
              <a:gd name="connsiteX0" fmla="*/ 0 w 24384000"/>
              <a:gd name="connsiteY0" fmla="*/ 0 h 3995738"/>
              <a:gd name="connsiteX1" fmla="*/ 24384000 w 24384000"/>
              <a:gd name="connsiteY1" fmla="*/ 0 h 3995738"/>
              <a:gd name="connsiteX2" fmla="*/ 24384000 w 24384000"/>
              <a:gd name="connsiteY2" fmla="*/ 3995738 h 3995738"/>
              <a:gd name="connsiteX3" fmla="*/ 0 w 24384000"/>
              <a:gd name="connsiteY3" fmla="*/ 3995738 h 3995738"/>
            </a:gdLst>
            <a:ahLst/>
            <a:cxnLst>
              <a:cxn ang="0">
                <a:pos x="connsiteX0" y="connsiteY0"/>
              </a:cxn>
              <a:cxn ang="0">
                <a:pos x="connsiteX1" y="connsiteY1"/>
              </a:cxn>
              <a:cxn ang="0">
                <a:pos x="connsiteX2" y="connsiteY2"/>
              </a:cxn>
              <a:cxn ang="0">
                <a:pos x="connsiteX3" y="connsiteY3"/>
              </a:cxn>
            </a:cxnLst>
            <a:rect l="l" t="t" r="r" b="b"/>
            <a:pathLst>
              <a:path w="24384000" h="3995738">
                <a:moveTo>
                  <a:pt x="0" y="0"/>
                </a:moveTo>
                <a:lnTo>
                  <a:pt x="24384000" y="0"/>
                </a:lnTo>
                <a:lnTo>
                  <a:pt x="24384000" y="3995738"/>
                </a:lnTo>
                <a:lnTo>
                  <a:pt x="0" y="3995738"/>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1245" y="9525"/>
            <a:ext cx="12190756" cy="6848475"/>
          </a:xfrm>
          <a:custGeom>
            <a:avLst/>
            <a:gdLst>
              <a:gd name="connsiteX0" fmla="*/ 24381511 w 24381511"/>
              <a:gd name="connsiteY0" fmla="*/ 0 h 13696950"/>
              <a:gd name="connsiteX1" fmla="*/ 24381511 w 24381511"/>
              <a:gd name="connsiteY1" fmla="*/ 13696950 h 13696950"/>
              <a:gd name="connsiteX2" fmla="*/ 0 w 24381511"/>
              <a:gd name="connsiteY2" fmla="*/ 13696950 h 13696950"/>
            </a:gdLst>
            <a:ahLst/>
            <a:cxnLst>
              <a:cxn ang="0">
                <a:pos x="connsiteX0" y="connsiteY0"/>
              </a:cxn>
              <a:cxn ang="0">
                <a:pos x="connsiteX1" y="connsiteY1"/>
              </a:cxn>
              <a:cxn ang="0">
                <a:pos x="connsiteX2" y="connsiteY2"/>
              </a:cxn>
            </a:cxnLst>
            <a:rect l="l" t="t" r="r" b="b"/>
            <a:pathLst>
              <a:path w="24381511" h="13696950">
                <a:moveTo>
                  <a:pt x="24381511" y="0"/>
                </a:moveTo>
                <a:lnTo>
                  <a:pt x="24381511" y="13696950"/>
                </a:lnTo>
                <a:lnTo>
                  <a:pt x="0" y="13696950"/>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4932116" y="1732508"/>
            <a:ext cx="6734175" cy="3182392"/>
          </a:xfrm>
          <a:custGeom>
            <a:avLst/>
            <a:gdLst>
              <a:gd name="connsiteX0" fmla="*/ 0 w 13468350"/>
              <a:gd name="connsiteY0" fmla="*/ 0 h 6364784"/>
              <a:gd name="connsiteX1" fmla="*/ 13468350 w 13468350"/>
              <a:gd name="connsiteY1" fmla="*/ 0 h 6364784"/>
              <a:gd name="connsiteX2" fmla="*/ 13468350 w 13468350"/>
              <a:gd name="connsiteY2" fmla="*/ 6364784 h 6364784"/>
              <a:gd name="connsiteX3" fmla="*/ 0 w 13468350"/>
              <a:gd name="connsiteY3" fmla="*/ 6364784 h 6364784"/>
            </a:gdLst>
            <a:ahLst/>
            <a:cxnLst>
              <a:cxn ang="0">
                <a:pos x="connsiteX0" y="connsiteY0"/>
              </a:cxn>
              <a:cxn ang="0">
                <a:pos x="connsiteX1" y="connsiteY1"/>
              </a:cxn>
              <a:cxn ang="0">
                <a:pos x="connsiteX2" y="connsiteY2"/>
              </a:cxn>
              <a:cxn ang="0">
                <a:pos x="connsiteX3" y="connsiteY3"/>
              </a:cxn>
            </a:cxnLst>
            <a:rect l="l" t="t" r="r" b="b"/>
            <a:pathLst>
              <a:path w="13468350" h="6364784">
                <a:moveTo>
                  <a:pt x="0" y="0"/>
                </a:moveTo>
                <a:lnTo>
                  <a:pt x="13468350" y="0"/>
                </a:lnTo>
                <a:lnTo>
                  <a:pt x="13468350" y="6364784"/>
                </a:lnTo>
                <a:lnTo>
                  <a:pt x="0" y="6364784"/>
                </a:ln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8E8E8">
            <a:alpha val="60000"/>
          </a:srgbClr>
        </a:solidFill>
        <a:effectLst/>
      </p:bgPr>
    </p:bg>
    <p:spTree>
      <p:nvGrpSpPr>
        <p:cNvPr id="1" name=""/>
        <p:cNvGrpSpPr/>
        <p:nvPr/>
      </p:nvGrpSpPr>
      <p:grpSpPr>
        <a:xfrm>
          <a:off x="0" y="0"/>
          <a:ext cx="0" cy="0"/>
          <a:chOff x="0" y="0"/>
          <a:chExt cx="0" cy="0"/>
        </a:xfrm>
      </p:grpSpPr>
      <p:sp>
        <p:nvSpPr>
          <p:cNvPr id="12" name="文本框 11"/>
          <p:cNvSpPr txBox="1"/>
          <p:nvPr userDrawn="1"/>
        </p:nvSpPr>
        <p:spPr>
          <a:xfrm>
            <a:off x="3964305" y="2352675"/>
            <a:ext cx="4730115" cy="1476375"/>
          </a:xfrm>
          <a:prstGeom prst="rect">
            <a:avLst/>
          </a:prstGeom>
          <a:noFill/>
        </p:spPr>
        <p:txBody>
          <a:bodyPr wrap="square" rtlCol="0" anchor="t">
            <a:spAutoFit/>
          </a:bodyPr>
          <a:lstStyle/>
          <a:p>
            <a:r>
              <a:rPr lang="zh-CN" altLang="en-US" dirty="0">
                <a:solidFill>
                  <a:schemeClr val="tx1">
                    <a:lumMod val="75000"/>
                    <a:lumOff val="25000"/>
                    <a:alpha val="0"/>
                  </a:schemeClr>
                </a:solidFill>
                <a:latin typeface="宋体" panose="02010600030101010101" pitchFamily="2" charset="-122"/>
                <a:ea typeface="宋体" panose="02010600030101010101" pitchFamily="2" charset="-122"/>
                <a:sym typeface="+mn-ea"/>
              </a:rPr>
              <a:t>感谢您下载包图网平台上提供的</a:t>
            </a:r>
            <a:r>
              <a:rPr lang="en-US" altLang="zh-CN" dirty="0">
                <a:solidFill>
                  <a:schemeClr val="tx1">
                    <a:lumMod val="75000"/>
                    <a:lumOff val="25000"/>
                    <a:alpha val="0"/>
                  </a:schemeClr>
                </a:solidFill>
                <a:latin typeface="宋体" panose="02010600030101010101" pitchFamily="2" charset="-122"/>
                <a:ea typeface="宋体" panose="02010600030101010101" pitchFamily="2" charset="-122"/>
                <a:sym typeface="+mn-ea"/>
              </a:rPr>
              <a:t>PPT</a:t>
            </a:r>
            <a:r>
              <a:rPr lang="zh-CN" altLang="en-US" dirty="0">
                <a:solidFill>
                  <a:schemeClr val="tx1">
                    <a:lumMod val="75000"/>
                    <a:lumOff val="25000"/>
                    <a:alpha val="0"/>
                  </a:schemeClr>
                </a:solidFill>
                <a:latin typeface="宋体" panose="02010600030101010101" pitchFamily="2" charset="-122"/>
                <a:ea typeface="宋体" panose="02010600030101010101" pitchFamily="2" charset="-122"/>
                <a:sym typeface="+mn-ea"/>
              </a:rPr>
              <a:t>作品，</a:t>
            </a:r>
          </a:p>
          <a:p>
            <a:r>
              <a:rPr lang="zh-CN" altLang="en-US" dirty="0">
                <a:solidFill>
                  <a:schemeClr val="tx1">
                    <a:lumMod val="75000"/>
                    <a:lumOff val="25000"/>
                    <a:alpha val="0"/>
                  </a:schemeClr>
                </a:solidFill>
                <a:latin typeface="宋体" panose="02010600030101010101" pitchFamily="2" charset="-122"/>
                <a:ea typeface="宋体" panose="02010600030101010101" pitchFamily="2" charset="-122"/>
                <a:sym typeface="+mn-ea"/>
              </a:rPr>
              <a:t>为了您和包图网以及原创作者的利益，请</a:t>
            </a:r>
          </a:p>
          <a:p>
            <a:r>
              <a:rPr lang="zh-CN" altLang="en-US" dirty="0">
                <a:solidFill>
                  <a:schemeClr val="tx1">
                    <a:lumMod val="75000"/>
                    <a:lumOff val="25000"/>
                    <a:alpha val="0"/>
                  </a:schemeClr>
                </a:solidFill>
                <a:latin typeface="宋体" panose="02010600030101010101" pitchFamily="2" charset="-122"/>
                <a:ea typeface="宋体" panose="02010600030101010101" pitchFamily="2" charset="-122"/>
                <a:sym typeface="+mn-ea"/>
              </a:rPr>
              <a:t>勿复制、传播、销售，否则将承担法律责</a:t>
            </a:r>
          </a:p>
          <a:p>
            <a:r>
              <a:rPr lang="zh-CN" altLang="en-US" dirty="0">
                <a:solidFill>
                  <a:schemeClr val="tx1">
                    <a:lumMod val="75000"/>
                    <a:lumOff val="25000"/>
                    <a:alpha val="0"/>
                  </a:schemeClr>
                </a:solidFill>
                <a:latin typeface="宋体" panose="02010600030101010101" pitchFamily="2" charset="-122"/>
                <a:ea typeface="宋体" panose="02010600030101010101" pitchFamily="2" charset="-122"/>
                <a:sym typeface="+mn-ea"/>
              </a:rPr>
              <a:t>任！包图网将对作品进行维权，按照传播</a:t>
            </a:r>
          </a:p>
          <a:p>
            <a:r>
              <a:rPr lang="zh-CN" altLang="en-US" dirty="0">
                <a:solidFill>
                  <a:schemeClr val="tx1">
                    <a:lumMod val="75000"/>
                    <a:lumOff val="25000"/>
                    <a:alpha val="0"/>
                  </a:schemeClr>
                </a:solidFill>
                <a:latin typeface="宋体" panose="02010600030101010101" pitchFamily="2" charset="-122"/>
                <a:ea typeface="宋体" panose="02010600030101010101" pitchFamily="2" charset="-122"/>
                <a:sym typeface="+mn-ea"/>
              </a:rPr>
              <a:t>下载次数进行十倍的索取赔偿！</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Lst>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xml"/><Relationship Id="rId1" Type="http://schemas.openxmlformats.org/officeDocument/2006/relationships/slideLayout" Target="../slideLayouts/slideLayout29.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60000"/>
          </a:schemeClr>
        </a:solidFill>
        <a:effectLst/>
      </p:bgPr>
    </p:bg>
    <p:spTree>
      <p:nvGrpSpPr>
        <p:cNvPr id="1" name=""/>
        <p:cNvGrpSpPr/>
        <p:nvPr/>
      </p:nvGrpSpPr>
      <p:grpSpPr>
        <a:xfrm>
          <a:off x="0" y="0"/>
          <a:ext cx="0" cy="0"/>
          <a:chOff x="0" y="0"/>
          <a:chExt cx="0" cy="0"/>
        </a:xfrm>
      </p:grpSpPr>
      <p:sp>
        <p:nvSpPr>
          <p:cNvPr id="6" name="文本框 5"/>
          <p:cNvSpPr txBox="1"/>
          <p:nvPr/>
        </p:nvSpPr>
        <p:spPr>
          <a:xfrm>
            <a:off x="3676179" y="6263640"/>
            <a:ext cx="4839632" cy="307777"/>
          </a:xfrm>
          <a:prstGeom prst="rect">
            <a:avLst/>
          </a:prstGeom>
          <a:noFill/>
        </p:spPr>
        <p:txBody>
          <a:bodyPr wrap="square" rtlCol="0">
            <a:spAutoFit/>
          </a:bodyPr>
          <a:lstStyle/>
          <a:p>
            <a:pPr algn="dist"/>
            <a:r>
              <a:rPr lang="en-US" altLang="zh-CN" sz="1400" dirty="0">
                <a:solidFill>
                  <a:schemeClr val="tx1">
                    <a:lumMod val="65000"/>
                    <a:lumOff val="35000"/>
                  </a:schemeClr>
                </a:solidFill>
                <a:latin typeface="Adobe 仿宋 Std R" panose="02020400000000000000" pitchFamily="18" charset="-122"/>
                <a:ea typeface="Adobe 仿宋 Std R" panose="02020400000000000000" pitchFamily="18" charset="-122"/>
              </a:rPr>
              <a:t>SPRING IN SICHUAN UNIVERSITY</a:t>
            </a:r>
          </a:p>
        </p:txBody>
      </p:sp>
      <p:sp>
        <p:nvSpPr>
          <p:cNvPr id="13" name="文本框 12"/>
          <p:cNvSpPr txBox="1"/>
          <p:nvPr/>
        </p:nvSpPr>
        <p:spPr>
          <a:xfrm>
            <a:off x="3676178" y="5879068"/>
            <a:ext cx="4839633" cy="369332"/>
          </a:xfrm>
          <a:prstGeom prst="rect">
            <a:avLst/>
          </a:prstGeom>
          <a:noFill/>
        </p:spPr>
        <p:txBody>
          <a:bodyPr wrap="square" rtlCol="0">
            <a:spAutoFit/>
          </a:bodyPr>
          <a:lstStyle/>
          <a:p>
            <a:pPr algn="dist"/>
            <a:r>
              <a:rPr lang="zh-CN" altLang="en-US" b="1" dirty="0">
                <a:solidFill>
                  <a:schemeClr val="tx2"/>
                </a:solidFill>
                <a:latin typeface="方正兰亭黑_GBK" panose="02000000000000000000" pitchFamily="2" charset="-122"/>
                <a:ea typeface="方正兰亭黑_GBK" panose="02000000000000000000" pitchFamily="2" charset="-122"/>
                <a:cs typeface="+mn-ea"/>
                <a:sym typeface="+mn-lt"/>
              </a:rPr>
              <a:t>云想衣裳花想容 春风拂槛露华浓</a:t>
            </a:r>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6116" y="1117722"/>
            <a:ext cx="2182408" cy="690635"/>
          </a:xfrm>
          <a:prstGeom prst="rect">
            <a:avLst/>
          </a:prstGeom>
        </p:spPr>
      </p:pic>
      <p:sp>
        <p:nvSpPr>
          <p:cNvPr id="2" name="文本框 1"/>
          <p:cNvSpPr txBox="1"/>
          <p:nvPr/>
        </p:nvSpPr>
        <p:spPr>
          <a:xfrm>
            <a:off x="1895475" y="2423160"/>
            <a:ext cx="8401050" cy="1106805"/>
          </a:xfrm>
          <a:prstGeom prst="rect">
            <a:avLst/>
          </a:prstGeom>
          <a:noFill/>
        </p:spPr>
        <p:txBody>
          <a:bodyPr wrap="square" rtlCol="0">
            <a:spAutoFit/>
          </a:bodyPr>
          <a:lstStyle/>
          <a:p>
            <a:r>
              <a:rPr lang="zh-CN" altLang="en-US" sz="6600">
                <a:ln w="22225">
                  <a:solidFill>
                    <a:schemeClr val="accent2"/>
                  </a:solidFill>
                  <a:prstDash val="solid"/>
                </a:ln>
                <a:solidFill>
                  <a:schemeClr val="accent2">
                    <a:lumMod val="40000"/>
                    <a:lumOff val="60000"/>
                  </a:schemeClr>
                </a:solidFill>
                <a:effectLst>
                  <a:outerShdw blurRad="50800" dist="38100" dir="10800000" algn="r" rotWithShape="0">
                    <a:prstClr val="black">
                      <a:alpha val="40000"/>
                    </a:prstClr>
                  </a:outerShdw>
                </a:effectLst>
                <a:sym typeface="+mn-ea"/>
              </a:rPr>
              <a:t>模拟二进制交叉（</a:t>
            </a:r>
            <a:r>
              <a:rPr lang="en-US" altLang="zh-CN" sz="6600">
                <a:ln w="22225">
                  <a:solidFill>
                    <a:schemeClr val="accent2"/>
                  </a:solidFill>
                  <a:prstDash val="solid"/>
                </a:ln>
                <a:solidFill>
                  <a:schemeClr val="accent2">
                    <a:lumMod val="40000"/>
                    <a:lumOff val="60000"/>
                  </a:schemeClr>
                </a:solidFill>
                <a:effectLst>
                  <a:outerShdw blurRad="50800" dist="38100" dir="10800000" algn="r" rotWithShape="0">
                    <a:prstClr val="black">
                      <a:alpha val="40000"/>
                    </a:prstClr>
                  </a:outerShdw>
                </a:effectLst>
                <a:sym typeface="+mn-ea"/>
              </a:rPr>
              <a:t>SBX</a:t>
            </a:r>
            <a:r>
              <a:rPr lang="zh-CN" altLang="en-US" sz="6600">
                <a:ln w="22225">
                  <a:solidFill>
                    <a:schemeClr val="accent2"/>
                  </a:solidFill>
                  <a:prstDash val="solid"/>
                </a:ln>
                <a:solidFill>
                  <a:schemeClr val="accent2">
                    <a:lumMod val="40000"/>
                    <a:lumOff val="60000"/>
                  </a:schemeClr>
                </a:solidFill>
                <a:effectLst>
                  <a:outerShdw blurRad="50800" dist="38100" dir="10800000" algn="r" rotWithShape="0">
                    <a:prstClr val="black">
                      <a:alpha val="40000"/>
                    </a:prstClr>
                  </a:outerShdw>
                </a:effectLst>
                <a:sym typeface="+mn-ea"/>
              </a:rPr>
              <a:t>）</a:t>
            </a: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2000"/>
                                        <p:tgtEl>
                                          <p:spTgt spid="6"/>
                                        </p:tgtEl>
                                      </p:cBhvr>
                                    </p:animEffect>
                                  </p:childTnLst>
                                </p:cTn>
                              </p:par>
                              <p:par>
                                <p:cTn id="8" presetID="55"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 calcmode="lin" valueType="num">
                                      <p:cBhvr>
                                        <p:cTn id="10" dur="1000" fill="hold"/>
                                        <p:tgtEl>
                                          <p:spTgt spid="13"/>
                                        </p:tgtEl>
                                        <p:attrNameLst>
                                          <p:attrName>ppt_w</p:attrName>
                                        </p:attrNameLst>
                                      </p:cBhvr>
                                      <p:tavLst>
                                        <p:tav tm="0">
                                          <p:val>
                                            <p:strVal val="#ppt_w*0.70"/>
                                          </p:val>
                                        </p:tav>
                                        <p:tav tm="100000">
                                          <p:val>
                                            <p:strVal val="#ppt_w"/>
                                          </p:val>
                                        </p:tav>
                                      </p:tavLst>
                                    </p:anim>
                                    <p:anim calcmode="lin" valueType="num">
                                      <p:cBhvr>
                                        <p:cTn id="11" dur="1000" fill="hold"/>
                                        <p:tgtEl>
                                          <p:spTgt spid="13"/>
                                        </p:tgtEl>
                                        <p:attrNameLst>
                                          <p:attrName>ppt_h</p:attrName>
                                        </p:attrNameLst>
                                      </p:cBhvr>
                                      <p:tavLst>
                                        <p:tav tm="0">
                                          <p:val>
                                            <p:strVal val="#ppt_h"/>
                                          </p:val>
                                        </p:tav>
                                        <p:tav tm="100000">
                                          <p:val>
                                            <p:strVal val="#ppt_h"/>
                                          </p:val>
                                        </p:tav>
                                      </p:tavLst>
                                    </p:anim>
                                    <p:animEffect transition="in" filter="fade">
                                      <p:cBhvr>
                                        <p:cTn id="12"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5080" y="6088284"/>
            <a:ext cx="1725208" cy="545952"/>
          </a:xfrm>
          <a:prstGeom prst="rect">
            <a:avLst/>
          </a:prstGeom>
        </p:spPr>
      </p:pic>
      <p:sp>
        <p:nvSpPr>
          <p:cNvPr id="4" name="文本框 3"/>
          <p:cNvSpPr txBox="1"/>
          <p:nvPr/>
        </p:nvSpPr>
        <p:spPr>
          <a:xfrm>
            <a:off x="1066800" y="320040"/>
            <a:ext cx="10092690" cy="4399915"/>
          </a:xfrm>
          <a:prstGeom prst="rect">
            <a:avLst/>
          </a:prstGeom>
          <a:noFill/>
        </p:spPr>
        <p:txBody>
          <a:bodyPr wrap="square" rtlCol="0">
            <a:spAutoFit/>
          </a:bodyPr>
          <a:lstStyle/>
          <a:p>
            <a:r>
              <a:rPr lang="en-US" altLang="zh-CN" sz="2000"/>
              <a:t>         </a:t>
            </a:r>
            <a:r>
              <a:rPr lang="zh-CN" altLang="en-US" sz="2000"/>
              <a:t>针对使用二进制编码的单点交叉具有的Average Property 和 Spread Factor Property ，我们使用概率密度函数的方式进行模拟。</a:t>
            </a:r>
          </a:p>
          <a:p>
            <a:r>
              <a:rPr lang="en-US" altLang="zh-CN" sz="2000"/>
              <a:t>       </a:t>
            </a:r>
            <a:r>
              <a:rPr lang="zh-CN" altLang="en-US" sz="2000"/>
              <a:t>首先根据公式</a:t>
            </a:r>
            <a:r>
              <a:rPr lang="en-US" altLang="zh-CN" sz="2000"/>
              <a:t>  </a:t>
            </a:r>
            <a:r>
              <a:rPr lang="zh-CN" altLang="en-US" sz="2000"/>
              <a:t>：</a:t>
            </a:r>
          </a:p>
          <a:p>
            <a:r>
              <a:rPr lang="zh-CN" altLang="en-US" sz="2000"/>
              <a:t> </a:t>
            </a:r>
            <a:r>
              <a:rPr lang="en-US" altLang="zh-CN" sz="2000"/>
              <a:t>       </a:t>
            </a:r>
            <a:r>
              <a:rPr lang="zh-CN" altLang="en-US" sz="2000"/>
              <a:t>（</a:t>
            </a:r>
            <a:r>
              <a:rPr lang="en-US" altLang="zh-CN" sz="2000"/>
              <a:t>1</a:t>
            </a:r>
            <a:r>
              <a:rPr lang="zh-CN" altLang="en-US" sz="2000"/>
              <a:t>）</a:t>
            </a:r>
            <a:r>
              <a:rPr lang="en-US" altLang="zh-CN" sz="2000"/>
              <a:t> p1+p2=c1+c2      </a:t>
            </a:r>
          </a:p>
          <a:p>
            <a:r>
              <a:rPr lang="en-US" altLang="zh-CN" sz="2000"/>
              <a:t>        </a:t>
            </a:r>
            <a:r>
              <a:rPr lang="zh-CN" altLang="en-US" sz="2000"/>
              <a:t>（</a:t>
            </a:r>
            <a:r>
              <a:rPr lang="en-US" altLang="zh-CN" sz="2000"/>
              <a:t>2</a:t>
            </a:r>
            <a:r>
              <a:rPr lang="zh-CN" altLang="en-US" sz="2000"/>
              <a:t>）</a:t>
            </a:r>
            <a:r>
              <a:rPr lang="en-US" altLang="zh-CN" sz="2000"/>
              <a:t>factor = |(c1-c2)/(p1-p2)|    </a:t>
            </a:r>
          </a:p>
          <a:p>
            <a:r>
              <a:rPr lang="en-US" altLang="zh-CN" sz="2000"/>
              <a:t>       </a:t>
            </a:r>
            <a:r>
              <a:rPr lang="zh-CN" altLang="en-US" sz="2000"/>
              <a:t>我们可以解出</a:t>
            </a:r>
            <a:r>
              <a:rPr lang="en-US" altLang="zh-CN" sz="2000"/>
              <a:t> c1</a:t>
            </a:r>
            <a:r>
              <a:rPr lang="zh-CN" altLang="en-US" sz="2000"/>
              <a:t>和</a:t>
            </a:r>
            <a:r>
              <a:rPr lang="en-US" altLang="zh-CN" sz="2000"/>
              <a:t>c2 </a:t>
            </a:r>
          </a:p>
          <a:p>
            <a:endParaRPr lang="en-US" altLang="zh-CN" sz="2000"/>
          </a:p>
          <a:p>
            <a:r>
              <a:rPr lang="en-US" altLang="zh-CN" sz="2000"/>
              <a:t>             c1=(1/2)*f*(p2+p1)-(1/2)*f*(p2-p1)                        </a:t>
            </a:r>
          </a:p>
          <a:p>
            <a:r>
              <a:rPr lang="en-US" altLang="zh-CN" sz="2000"/>
              <a:t>             c2=</a:t>
            </a:r>
            <a:r>
              <a:rPr lang="en-US" altLang="zh-CN" sz="2000">
                <a:sym typeface="+mn-ea"/>
              </a:rPr>
              <a:t>(1/2)*f*(p2+p1)+(1/2)*f*(p2-p1)</a:t>
            </a:r>
          </a:p>
          <a:p>
            <a:endParaRPr lang="en-US" altLang="zh-CN" sz="2000">
              <a:sym typeface="+mn-ea"/>
            </a:endParaRPr>
          </a:p>
          <a:p>
            <a:r>
              <a:rPr lang="en-US" altLang="zh-CN" sz="2000">
                <a:sym typeface="+mn-ea"/>
              </a:rPr>
              <a:t>          </a:t>
            </a:r>
            <a:r>
              <a:rPr lang="zh-CN" altLang="en-US" sz="2000">
                <a:sym typeface="+mn-ea"/>
              </a:rPr>
              <a:t>因此，只要生成不同的</a:t>
            </a:r>
            <a:r>
              <a:rPr lang="en-US" altLang="zh-CN" sz="2000">
                <a:sym typeface="+mn-ea"/>
              </a:rPr>
              <a:t> factor </a:t>
            </a:r>
            <a:r>
              <a:rPr lang="zh-CN" altLang="en-US" sz="2000">
                <a:sym typeface="+mn-ea"/>
              </a:rPr>
              <a:t>我们就可以得到不同的</a:t>
            </a:r>
            <a:r>
              <a:rPr lang="en-US" altLang="zh-CN" sz="2000">
                <a:sym typeface="+mn-ea"/>
              </a:rPr>
              <a:t> (c1,c2) </a:t>
            </a:r>
            <a:r>
              <a:rPr lang="zh-CN" altLang="en-US" sz="2000">
                <a:sym typeface="+mn-ea"/>
              </a:rPr>
              <a:t>的解。</a:t>
            </a:r>
          </a:p>
          <a:p>
            <a:endParaRPr lang="zh-CN" altLang="en-US" sz="2000">
              <a:sym typeface="+mn-ea"/>
            </a:endParaRPr>
          </a:p>
          <a:p>
            <a:r>
              <a:rPr lang="zh-CN" altLang="en-US" sz="2000">
                <a:sym typeface="+mn-ea"/>
              </a:rPr>
              <a:t> </a:t>
            </a:r>
            <a:r>
              <a:rPr lang="en-US" altLang="zh-CN" sz="2000">
                <a:sym typeface="+mn-ea"/>
              </a:rPr>
              <a:t>         </a:t>
            </a:r>
            <a:r>
              <a:rPr lang="zh-CN" altLang="en-US" sz="2000">
                <a:sym typeface="+mn-ea"/>
              </a:rPr>
              <a:t>我们采用概率密度函数来拟合</a:t>
            </a:r>
            <a:r>
              <a:rPr lang="en-US" altLang="zh-CN" sz="2000">
                <a:sym typeface="+mn-ea"/>
              </a:rPr>
              <a:t> factor</a:t>
            </a:r>
            <a:endParaRPr lang="en-US" altLang="zh-CN" sz="2000"/>
          </a:p>
          <a:p>
            <a:endParaRPr lang="en-US" altLang="zh-CN" sz="2000"/>
          </a:p>
        </p:txBody>
      </p:sp>
      <p:pic>
        <p:nvPicPr>
          <p:cNvPr id="6" name="图片 5"/>
          <p:cNvPicPr>
            <a:picLocks noChangeAspect="1"/>
          </p:cNvPicPr>
          <p:nvPr/>
        </p:nvPicPr>
        <p:blipFill>
          <a:blip r:embed="rId3"/>
          <a:stretch>
            <a:fillRect/>
          </a:stretch>
        </p:blipFill>
        <p:spPr>
          <a:xfrm>
            <a:off x="2575560" y="5029200"/>
            <a:ext cx="6772275" cy="15430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amond(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heel(1)">
                                      <p:cBhvr>
                                        <p:cTn id="12"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4123625" y="1147669"/>
            <a:ext cx="455359" cy="3531040"/>
          </a:xfrm>
          <a:prstGeom prst="rect">
            <a:avLst/>
          </a:prstGeom>
          <a:solidFill>
            <a:srgbClr val="F1F1F1"/>
          </a:solidFill>
          <a:ln>
            <a:noFill/>
          </a:ln>
          <a:effectLst>
            <a:outerShdw blurRad="50800" dist="50800" dir="5400000" algn="ctr" rotWithShape="0">
              <a:srgbClr val="F1F1F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7613017" y="1147669"/>
            <a:ext cx="455359" cy="3531040"/>
          </a:xfrm>
          <a:prstGeom prst="rect">
            <a:avLst/>
          </a:prstGeom>
          <a:solidFill>
            <a:srgbClr val="F1F1F1"/>
          </a:solidFill>
          <a:ln>
            <a:noFill/>
          </a:ln>
          <a:effectLst>
            <a:outerShdw blurRad="50800" dist="50800" dir="5400000" algn="ctr" rotWithShape="0">
              <a:srgbClr val="F1F1F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7" name="图片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5080" y="6088284"/>
            <a:ext cx="1725208" cy="545952"/>
          </a:xfrm>
          <a:prstGeom prst="rect">
            <a:avLst/>
          </a:prstGeom>
        </p:spPr>
      </p:pic>
      <p:pic>
        <p:nvPicPr>
          <p:cNvPr id="4" name="图片 3"/>
          <p:cNvPicPr>
            <a:picLocks noChangeAspect="1"/>
          </p:cNvPicPr>
          <p:nvPr/>
        </p:nvPicPr>
        <p:blipFill>
          <a:blip r:embed="rId3"/>
          <a:stretch>
            <a:fillRect/>
          </a:stretch>
        </p:blipFill>
        <p:spPr>
          <a:xfrm>
            <a:off x="518160" y="1188720"/>
            <a:ext cx="5295265" cy="4799965"/>
          </a:xfrm>
          <a:prstGeom prst="rect">
            <a:avLst/>
          </a:prstGeom>
        </p:spPr>
      </p:pic>
      <p:sp>
        <p:nvSpPr>
          <p:cNvPr id="6" name="文本框 5"/>
          <p:cNvSpPr txBox="1"/>
          <p:nvPr/>
        </p:nvSpPr>
        <p:spPr>
          <a:xfrm>
            <a:off x="7376160" y="1188720"/>
            <a:ext cx="3314700" cy="4799965"/>
          </a:xfrm>
          <a:prstGeom prst="rect">
            <a:avLst/>
          </a:prstGeom>
          <a:noFill/>
        </p:spPr>
        <p:txBody>
          <a:bodyPr wrap="square" rtlCol="0">
            <a:spAutoFit/>
          </a:bodyPr>
          <a:lstStyle/>
          <a:p>
            <a:r>
              <a:rPr lang="en-US" altLang="zh-CN"/>
              <a:t>        </a:t>
            </a:r>
            <a:r>
              <a:rPr lang="zh-CN" altLang="en-US"/>
              <a:t>这个</a:t>
            </a:r>
            <a:r>
              <a:rPr lang="en-US" altLang="zh-CN"/>
              <a:t> n </a:t>
            </a:r>
            <a:r>
              <a:rPr lang="zh-CN" altLang="en-US"/>
              <a:t>是一个自定义的参数，参数的值越大，则产生的后代的个体逼近父代个体的概率就越大，就会越拟合父代。</a:t>
            </a:r>
          </a:p>
          <a:p>
            <a:r>
              <a:rPr lang="zh-CN" altLang="en-US"/>
              <a:t>我们从左侧的图形可以看出，</a:t>
            </a:r>
            <a:r>
              <a:rPr lang="en-US" altLang="zh-CN"/>
              <a:t>n=2</a:t>
            </a:r>
            <a:r>
              <a:rPr lang="zh-CN" altLang="en-US"/>
              <a:t>，</a:t>
            </a:r>
            <a:r>
              <a:rPr lang="en-US" altLang="zh-CN"/>
              <a:t>n=5</a:t>
            </a:r>
            <a:r>
              <a:rPr lang="zh-CN" altLang="en-US"/>
              <a:t>，</a:t>
            </a:r>
            <a:r>
              <a:rPr lang="en-US" altLang="zh-CN"/>
              <a:t>n=10 </a:t>
            </a:r>
            <a:r>
              <a:rPr lang="zh-CN" altLang="en-US"/>
              <a:t>的时候概率密度越来越大，这也就意味着子代越来越</a:t>
            </a:r>
            <a:r>
              <a:rPr lang="en-US" altLang="zh-CN"/>
              <a:t> “</a:t>
            </a:r>
            <a:r>
              <a:rPr lang="zh-CN" altLang="en-US"/>
              <a:t>像</a:t>
            </a:r>
            <a:r>
              <a:rPr lang="en-US" altLang="zh-CN"/>
              <a:t>”</a:t>
            </a:r>
            <a:r>
              <a:rPr lang="zh-CN" altLang="en-US"/>
              <a:t>父代。</a:t>
            </a:r>
          </a:p>
          <a:p>
            <a:r>
              <a:rPr lang="en-US" altLang="zh-CN"/>
              <a:t>         </a:t>
            </a:r>
            <a:r>
              <a:rPr lang="zh-CN" altLang="en-US"/>
              <a:t>不同值为 n 时的收缩和扩张交叉的概率分布如左图所示。很明显，这个分布在很大程度上取决于指数 n。对于 n 的小值，可能选择远离亲本的点，而对于 n 的大值，可能只选择靠近亲本 的点。在某种意义上，指数 n 类似于模拟退火算法中使用的温度参数(T)的倒数。</a:t>
            </a: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edge">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09599" y="1377716"/>
            <a:ext cx="4116487" cy="4508927"/>
          </a:xfrm>
          <a:prstGeom prst="rect">
            <a:avLst/>
          </a:prstGeom>
          <a:noFill/>
        </p:spPr>
        <p:txBody>
          <a:bodyPr wrap="square" rtlCol="0">
            <a:spAutoFit/>
          </a:bodyPr>
          <a:lstStyle/>
          <a:p>
            <a:pPr algn="ctr"/>
            <a:r>
              <a:rPr lang="en-US" altLang="zh-CN" sz="28700" dirty="0">
                <a:solidFill>
                  <a:srgbClr val="F6C0CD"/>
                </a:solidFill>
                <a:latin typeface="字魂55号-龙吟手书" panose="00000500000000000000" pitchFamily="2" charset="-122"/>
                <a:ea typeface="字魂55号-龙吟手书" panose="00000500000000000000" pitchFamily="2" charset="-122"/>
              </a:rPr>
              <a:t>03</a:t>
            </a:r>
          </a:p>
        </p:txBody>
      </p:sp>
      <p:sp>
        <p:nvSpPr>
          <p:cNvPr id="4" name="文本框 3"/>
          <p:cNvSpPr txBox="1"/>
          <p:nvPr/>
        </p:nvSpPr>
        <p:spPr>
          <a:xfrm>
            <a:off x="1387682" y="4910258"/>
            <a:ext cx="2560320" cy="404356"/>
          </a:xfrm>
          <a:prstGeom prst="rect">
            <a:avLst/>
          </a:prstGeom>
          <a:noFill/>
        </p:spPr>
        <p:txBody>
          <a:bodyPr wrap="square" rtlCol="0">
            <a:spAutoFit/>
          </a:bodyPr>
          <a:lstStyle/>
          <a:p>
            <a:pPr algn="dist"/>
            <a:r>
              <a:rPr lang="en-US" altLang="zh-CN" sz="2000" spc="600" dirty="0">
                <a:solidFill>
                  <a:schemeClr val="tx1">
                    <a:lumMod val="65000"/>
                    <a:lumOff val="35000"/>
                  </a:schemeClr>
                </a:solidFill>
                <a:latin typeface="Adobe 仿宋 Std R" panose="02020400000000000000" pitchFamily="18" charset="-122"/>
                <a:ea typeface="Adobe 仿宋 Std R" panose="02020400000000000000" pitchFamily="18" charset="-122"/>
              </a:rPr>
              <a:t>PART THREE</a:t>
            </a:r>
          </a:p>
        </p:txBody>
      </p:sp>
      <p:sp>
        <p:nvSpPr>
          <p:cNvPr id="24" name="文本框 23"/>
          <p:cNvSpPr txBox="1"/>
          <p:nvPr/>
        </p:nvSpPr>
        <p:spPr>
          <a:xfrm>
            <a:off x="5307965" y="3108960"/>
            <a:ext cx="3110230" cy="521970"/>
          </a:xfrm>
          <a:prstGeom prst="rect">
            <a:avLst/>
          </a:prstGeom>
          <a:noFill/>
        </p:spPr>
        <p:txBody>
          <a:bodyPr wrap="square" rtlCol="0">
            <a:spAutoFit/>
          </a:bodyPr>
          <a:lstStyle/>
          <a:p>
            <a:pPr algn="dist"/>
            <a:r>
              <a:rPr lang="en-US" altLang="zh-CN" sz="2800" b="1" dirty="0">
                <a:solidFill>
                  <a:schemeClr val="tx2"/>
                </a:solidFill>
                <a:latin typeface="方正兰亭黑_GBK" panose="02000000000000000000" pitchFamily="2" charset="-122"/>
                <a:ea typeface="方正兰亭黑_GBK" panose="02000000000000000000" pitchFamily="2" charset="-122"/>
                <a:cs typeface="+mn-ea"/>
                <a:sym typeface="+mn-lt"/>
              </a:rPr>
              <a:t>SBX </a:t>
            </a:r>
            <a:r>
              <a:rPr lang="zh-CN" altLang="en-US" sz="2800" b="1" dirty="0">
                <a:solidFill>
                  <a:schemeClr val="tx2"/>
                </a:solidFill>
                <a:latin typeface="方正兰亭黑_GBK" panose="02000000000000000000" pitchFamily="2" charset="-122"/>
                <a:ea typeface="方正兰亭黑_GBK" panose="02000000000000000000" pitchFamily="2" charset="-122"/>
                <a:cs typeface="+mn-ea"/>
                <a:sym typeface="+mn-lt"/>
              </a:rPr>
              <a:t>的相关总结</a:t>
            </a:r>
          </a:p>
        </p:txBody>
      </p:sp>
      <p:pic>
        <p:nvPicPr>
          <p:cNvPr id="9" name="图片 8"/>
          <p:cNvPicPr>
            <a:picLocks noChangeAspect="1"/>
          </p:cNvPicPr>
          <p:nvPr/>
        </p:nvPicPr>
        <p:blipFill rotWithShape="1">
          <a:blip r:embed="rId2">
            <a:extLst>
              <a:ext uri="{28A0092B-C50C-407E-A947-70E740481C1C}">
                <a14:useLocalDpi xmlns:a14="http://schemas.microsoft.com/office/drawing/2010/main" val="0"/>
              </a:ext>
            </a:extLst>
          </a:blip>
          <a:srcRect t="2140" b="64978"/>
          <a:stretch>
            <a:fillRect/>
          </a:stretch>
        </p:blipFill>
        <p:spPr>
          <a:xfrm flipH="1">
            <a:off x="-2540" y="2647"/>
            <a:ext cx="12192000" cy="2240280"/>
          </a:xfrm>
          <a:prstGeom prst="rect">
            <a:avLst/>
          </a:prstGeom>
        </p:spPr>
      </p:pic>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t="35108" b="50141"/>
          <a:stretch>
            <a:fillRect/>
          </a:stretch>
        </p:blipFill>
        <p:spPr>
          <a:xfrm flipH="1">
            <a:off x="0" y="5845362"/>
            <a:ext cx="12192000" cy="1005018"/>
          </a:xfrm>
          <a:prstGeom prst="rect">
            <a:avLst/>
          </a:prstGeom>
        </p:spPr>
      </p:pic>
      <p:pic>
        <p:nvPicPr>
          <p:cNvPr id="11" name="图片 10"/>
          <p:cNvPicPr>
            <a:picLocks noChangeAspect="1"/>
          </p:cNvPicPr>
          <p:nvPr/>
        </p:nvPicPr>
        <p:blipFill>
          <a:blip r:embed="rId3">
            <a:biLevel thresh="25000"/>
            <a:extLst>
              <a:ext uri="{28A0092B-C50C-407E-A947-70E740481C1C}">
                <a14:useLocalDpi xmlns:a14="http://schemas.microsoft.com/office/drawing/2010/main" val="0"/>
              </a:ext>
            </a:extLst>
          </a:blip>
          <a:stretch>
            <a:fillRect/>
          </a:stretch>
        </p:blipFill>
        <p:spPr>
          <a:xfrm>
            <a:off x="10128898" y="6050915"/>
            <a:ext cx="1772272" cy="5943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55" presetClass="entr" presetSubtype="0" fill="hold" grpId="0" nodeType="with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p:cTn id="12" dur="1000" fill="hold"/>
                                        <p:tgtEl>
                                          <p:spTgt spid="24"/>
                                        </p:tgtEl>
                                        <p:attrNameLst>
                                          <p:attrName>ppt_w</p:attrName>
                                        </p:attrNameLst>
                                      </p:cBhvr>
                                      <p:tavLst>
                                        <p:tav tm="0">
                                          <p:val>
                                            <p:strVal val="#ppt_w*0.70"/>
                                          </p:val>
                                        </p:tav>
                                        <p:tav tm="100000">
                                          <p:val>
                                            <p:strVal val="#ppt_w"/>
                                          </p:val>
                                        </p:tav>
                                      </p:tavLst>
                                    </p:anim>
                                    <p:anim calcmode="lin" valueType="num">
                                      <p:cBhvr>
                                        <p:cTn id="13" dur="1000" fill="hold"/>
                                        <p:tgtEl>
                                          <p:spTgt spid="24"/>
                                        </p:tgtEl>
                                        <p:attrNameLst>
                                          <p:attrName>ppt_h</p:attrName>
                                        </p:attrNameLst>
                                      </p:cBhvr>
                                      <p:tavLst>
                                        <p:tav tm="0">
                                          <p:val>
                                            <p:strVal val="#ppt_h"/>
                                          </p:val>
                                        </p:tav>
                                        <p:tav tm="100000">
                                          <p:val>
                                            <p:strVal val="#ppt_h"/>
                                          </p:val>
                                        </p:tav>
                                      </p:tavLst>
                                    </p:anim>
                                    <p:animEffect transition="in" filter="fade">
                                      <p:cBhvr>
                                        <p:cTn id="14" dur="1000"/>
                                        <p:tgtEl>
                                          <p:spTgt spid="24"/>
                                        </p:tgtEl>
                                      </p:cBhvr>
                                    </p:animEffect>
                                  </p:childTnLst>
                                </p:cTn>
                              </p:par>
                              <p:par>
                                <p:cTn id="15" presetID="42"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p:bldP spid="2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1986279" y="1253430"/>
            <a:ext cx="555625" cy="551180"/>
            <a:chOff x="2030938" y="2160859"/>
            <a:chExt cx="555387" cy="550931"/>
          </a:xfrm>
          <a:solidFill>
            <a:srgbClr val="F6C0CD"/>
          </a:solidFill>
        </p:grpSpPr>
        <p:sp>
          <p:nvSpPr>
            <p:cNvPr id="33" name="Rounded Rectangle 32"/>
            <p:cNvSpPr/>
            <p:nvPr/>
          </p:nvSpPr>
          <p:spPr>
            <a:xfrm>
              <a:off x="2030938" y="2160859"/>
              <a:ext cx="555387" cy="550931"/>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200" u="none" strike="noStrike" kern="1200" cap="none" spc="0" normalizeH="0" baseline="0" noProof="0" dirty="0">
                <a:ln>
                  <a:noFill/>
                </a:ln>
                <a:solidFill>
                  <a:srgbClr val="F6F8F8">
                    <a:lumMod val="50000"/>
                  </a:srgbClr>
                </a:solidFill>
                <a:effectLst/>
                <a:uLnTx/>
                <a:uFillTx/>
                <a:latin typeface="Arial" panose="020B0604020202020204"/>
                <a:ea typeface="方正兰亭黑_GBK" panose="02000000000000000000" pitchFamily="2" charset="-122"/>
                <a:cs typeface="+mn-ea"/>
                <a:sym typeface="+mn-lt"/>
              </a:endParaRPr>
            </a:p>
          </p:txBody>
        </p:sp>
        <p:sp>
          <p:nvSpPr>
            <p:cNvPr id="37" name="Rectangle 36"/>
            <p:cNvSpPr/>
            <p:nvPr/>
          </p:nvSpPr>
          <p:spPr>
            <a:xfrm>
              <a:off x="2114089" y="2261986"/>
              <a:ext cx="388722" cy="381471"/>
            </a:xfrm>
            <a:prstGeom prst="rect">
              <a:avLst/>
            </a:prstGeom>
            <a:grpFill/>
          </p:spPr>
          <p:txBody>
            <a:bodyPr wrap="none" lIns="121920" rIns="121920" bIns="60960">
              <a:spAutoFit/>
            </a:bodyPr>
            <a:lstStyle/>
            <a:p>
              <a:pPr marL="0" marR="0" lvl="0" indent="0" algn="ctr" defTabSz="914400" rtl="0" eaLnBrk="1" fontAlgn="auto" latinLnBrk="0" hangingPunct="1">
                <a:lnSpc>
                  <a:spcPct val="89000"/>
                </a:lnSpc>
                <a:spcBef>
                  <a:spcPts val="0"/>
                </a:spcBef>
                <a:spcAft>
                  <a:spcPts val="0"/>
                </a:spcAft>
                <a:buClrTx/>
                <a:buSzTx/>
                <a:buFontTx/>
                <a:buNone/>
                <a:defRPr/>
              </a:pPr>
              <a:r>
                <a:rPr kumimoji="0" lang="en-US" sz="2000" u="none" strike="noStrike" kern="1200" cap="none" spc="0" normalizeH="0" baseline="0" noProof="0" dirty="0">
                  <a:ln>
                    <a:noFill/>
                  </a:ln>
                  <a:solidFill>
                    <a:srgbClr val="FFFFFF"/>
                  </a:solidFill>
                  <a:effectLst/>
                  <a:uLnTx/>
                  <a:uFillTx/>
                  <a:latin typeface="Arial" panose="020B0604020202020204"/>
                  <a:ea typeface="方正兰亭黑_GBK" panose="02000000000000000000" pitchFamily="2" charset="-122"/>
                  <a:cs typeface="+mn-ea"/>
                  <a:sym typeface="+mn-lt"/>
                </a:rPr>
                <a:t>1</a:t>
              </a:r>
            </a:p>
          </p:txBody>
        </p:sp>
      </p:grpSp>
      <p:grpSp>
        <p:nvGrpSpPr>
          <p:cNvPr id="39" name="Group 38"/>
          <p:cNvGrpSpPr/>
          <p:nvPr/>
        </p:nvGrpSpPr>
        <p:grpSpPr>
          <a:xfrm>
            <a:off x="4559934" y="1269920"/>
            <a:ext cx="555625" cy="551180"/>
            <a:chOff x="2022048" y="2160859"/>
            <a:chExt cx="555387" cy="550931"/>
          </a:xfrm>
          <a:solidFill>
            <a:srgbClr val="F6C0CD"/>
          </a:solidFill>
        </p:grpSpPr>
        <p:sp>
          <p:nvSpPr>
            <p:cNvPr id="40" name="Rounded Rectangle 39"/>
            <p:cNvSpPr/>
            <p:nvPr/>
          </p:nvSpPr>
          <p:spPr>
            <a:xfrm>
              <a:off x="2022048" y="2160859"/>
              <a:ext cx="555387" cy="550931"/>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200" u="none" strike="noStrike" kern="1200" cap="none" spc="0" normalizeH="0" baseline="0" noProof="0" dirty="0">
                <a:ln>
                  <a:noFill/>
                </a:ln>
                <a:solidFill>
                  <a:srgbClr val="F6F8F8">
                    <a:lumMod val="50000"/>
                  </a:srgbClr>
                </a:solidFill>
                <a:effectLst/>
                <a:uLnTx/>
                <a:uFillTx/>
                <a:latin typeface="Arial" panose="020B0604020202020204"/>
                <a:ea typeface="方正兰亭黑_GBK" panose="02000000000000000000" pitchFamily="2" charset="-122"/>
                <a:cs typeface="+mn-ea"/>
                <a:sym typeface="+mn-lt"/>
              </a:endParaRPr>
            </a:p>
          </p:txBody>
        </p:sp>
        <p:sp>
          <p:nvSpPr>
            <p:cNvPr id="41" name="Rectangle 40"/>
            <p:cNvSpPr/>
            <p:nvPr/>
          </p:nvSpPr>
          <p:spPr>
            <a:xfrm>
              <a:off x="2114089" y="2261986"/>
              <a:ext cx="388722" cy="381471"/>
            </a:xfrm>
            <a:prstGeom prst="rect">
              <a:avLst/>
            </a:prstGeom>
            <a:grpFill/>
          </p:spPr>
          <p:txBody>
            <a:bodyPr wrap="none" lIns="121920" rIns="121920" bIns="60960">
              <a:spAutoFit/>
            </a:bodyPr>
            <a:lstStyle/>
            <a:p>
              <a:pPr marL="0" marR="0" lvl="0" indent="0" algn="ctr" defTabSz="914400" rtl="0" eaLnBrk="1" fontAlgn="auto" latinLnBrk="0" hangingPunct="1">
                <a:lnSpc>
                  <a:spcPct val="89000"/>
                </a:lnSpc>
                <a:spcBef>
                  <a:spcPts val="0"/>
                </a:spcBef>
                <a:spcAft>
                  <a:spcPts val="0"/>
                </a:spcAft>
                <a:buClrTx/>
                <a:buSzTx/>
                <a:buFontTx/>
                <a:buNone/>
                <a:defRPr/>
              </a:pPr>
              <a:r>
                <a:rPr kumimoji="0" lang="id-ID" sz="2000" u="none" strike="noStrike" kern="1200" cap="none" spc="0" normalizeH="0" baseline="0" noProof="0" dirty="0">
                  <a:ln>
                    <a:noFill/>
                  </a:ln>
                  <a:solidFill>
                    <a:srgbClr val="FFFFFF"/>
                  </a:solidFill>
                  <a:effectLst/>
                  <a:uLnTx/>
                  <a:uFillTx/>
                  <a:latin typeface="Arial" panose="020B0604020202020204"/>
                  <a:ea typeface="方正兰亭黑_GBK" panose="02000000000000000000" pitchFamily="2" charset="-122"/>
                  <a:cs typeface="+mn-ea"/>
                  <a:sym typeface="+mn-lt"/>
                </a:rPr>
                <a:t>2</a:t>
              </a:r>
              <a:endParaRPr kumimoji="0" lang="en-US" sz="2000" u="none" strike="noStrike" kern="1200" cap="none" spc="0" normalizeH="0" baseline="0" noProof="0" dirty="0">
                <a:ln>
                  <a:noFill/>
                </a:ln>
                <a:solidFill>
                  <a:srgbClr val="FFFFFF"/>
                </a:solidFill>
                <a:effectLst/>
                <a:uLnTx/>
                <a:uFillTx/>
                <a:latin typeface="Arial" panose="020B0604020202020204"/>
                <a:ea typeface="方正兰亭黑_GBK" panose="02000000000000000000" pitchFamily="2" charset="-122"/>
                <a:cs typeface="+mn-ea"/>
                <a:sym typeface="+mn-lt"/>
              </a:endParaRPr>
            </a:p>
          </p:txBody>
        </p:sp>
      </p:grpSp>
      <p:grpSp>
        <p:nvGrpSpPr>
          <p:cNvPr id="42" name="Group 41"/>
          <p:cNvGrpSpPr/>
          <p:nvPr/>
        </p:nvGrpSpPr>
        <p:grpSpPr>
          <a:xfrm>
            <a:off x="7076443" y="1253430"/>
            <a:ext cx="555625" cy="551180"/>
            <a:chOff x="2022048" y="2160859"/>
            <a:chExt cx="555387" cy="550931"/>
          </a:xfrm>
          <a:solidFill>
            <a:srgbClr val="F6C0CD"/>
          </a:solidFill>
        </p:grpSpPr>
        <p:sp>
          <p:nvSpPr>
            <p:cNvPr id="43" name="Rounded Rectangle 42"/>
            <p:cNvSpPr/>
            <p:nvPr/>
          </p:nvSpPr>
          <p:spPr>
            <a:xfrm>
              <a:off x="2022048" y="2160859"/>
              <a:ext cx="555387" cy="550931"/>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200" u="none" strike="noStrike" kern="1200" cap="none" spc="0" normalizeH="0" baseline="0" noProof="0" dirty="0">
                <a:ln>
                  <a:noFill/>
                </a:ln>
                <a:solidFill>
                  <a:srgbClr val="F6F8F8">
                    <a:lumMod val="50000"/>
                  </a:srgbClr>
                </a:solidFill>
                <a:effectLst/>
                <a:uLnTx/>
                <a:uFillTx/>
                <a:latin typeface="Arial" panose="020B0604020202020204"/>
                <a:ea typeface="方正兰亭黑_GBK" panose="02000000000000000000" pitchFamily="2" charset="-122"/>
                <a:cs typeface="+mn-ea"/>
                <a:sym typeface="+mn-lt"/>
              </a:endParaRPr>
            </a:p>
          </p:txBody>
        </p:sp>
        <p:sp>
          <p:nvSpPr>
            <p:cNvPr id="44" name="Rectangle 43"/>
            <p:cNvSpPr/>
            <p:nvPr/>
          </p:nvSpPr>
          <p:spPr>
            <a:xfrm>
              <a:off x="2114089" y="2261986"/>
              <a:ext cx="388722" cy="381471"/>
            </a:xfrm>
            <a:prstGeom prst="rect">
              <a:avLst/>
            </a:prstGeom>
            <a:grpFill/>
          </p:spPr>
          <p:txBody>
            <a:bodyPr wrap="none" lIns="121920" rIns="121920" bIns="60960">
              <a:spAutoFit/>
            </a:bodyPr>
            <a:lstStyle/>
            <a:p>
              <a:pPr marL="0" marR="0" lvl="0" indent="0" algn="ctr" defTabSz="914400" rtl="0" eaLnBrk="1" fontAlgn="auto" latinLnBrk="0" hangingPunct="1">
                <a:lnSpc>
                  <a:spcPct val="89000"/>
                </a:lnSpc>
                <a:spcBef>
                  <a:spcPts val="0"/>
                </a:spcBef>
                <a:spcAft>
                  <a:spcPts val="0"/>
                </a:spcAft>
                <a:buClrTx/>
                <a:buSzTx/>
                <a:buFontTx/>
                <a:buNone/>
                <a:defRPr/>
              </a:pPr>
              <a:r>
                <a:rPr kumimoji="0" lang="id-ID" sz="2000" u="none" strike="noStrike" kern="1200" cap="none" spc="0" normalizeH="0" baseline="0" noProof="0" dirty="0">
                  <a:ln>
                    <a:noFill/>
                  </a:ln>
                  <a:solidFill>
                    <a:srgbClr val="FFFFFF"/>
                  </a:solidFill>
                  <a:effectLst/>
                  <a:uLnTx/>
                  <a:uFillTx/>
                  <a:latin typeface="Arial" panose="020B0604020202020204"/>
                  <a:ea typeface="方正兰亭黑_GBK" panose="02000000000000000000" pitchFamily="2" charset="-122"/>
                  <a:cs typeface="+mn-ea"/>
                  <a:sym typeface="+mn-lt"/>
                </a:rPr>
                <a:t>3</a:t>
              </a:r>
              <a:endParaRPr kumimoji="0" lang="en-US" sz="2000" u="none" strike="noStrike" kern="1200" cap="none" spc="0" normalizeH="0" baseline="0" noProof="0" dirty="0">
                <a:ln>
                  <a:noFill/>
                </a:ln>
                <a:solidFill>
                  <a:srgbClr val="FFFFFF"/>
                </a:solidFill>
                <a:effectLst/>
                <a:uLnTx/>
                <a:uFillTx/>
                <a:latin typeface="Arial" panose="020B0604020202020204"/>
                <a:ea typeface="方正兰亭黑_GBK" panose="02000000000000000000" pitchFamily="2" charset="-122"/>
                <a:cs typeface="+mn-ea"/>
                <a:sym typeface="+mn-lt"/>
              </a:endParaRPr>
            </a:p>
          </p:txBody>
        </p:sp>
      </p:grpSp>
      <p:grpSp>
        <p:nvGrpSpPr>
          <p:cNvPr id="45" name="Group 44"/>
          <p:cNvGrpSpPr/>
          <p:nvPr/>
        </p:nvGrpSpPr>
        <p:grpSpPr>
          <a:xfrm>
            <a:off x="9695179" y="1253430"/>
            <a:ext cx="555625" cy="551180"/>
            <a:chOff x="2022048" y="2160859"/>
            <a:chExt cx="555387" cy="550931"/>
          </a:xfrm>
          <a:solidFill>
            <a:srgbClr val="F6C0CD"/>
          </a:solidFill>
        </p:grpSpPr>
        <p:sp>
          <p:nvSpPr>
            <p:cNvPr id="46" name="Rounded Rectangle 45"/>
            <p:cNvSpPr/>
            <p:nvPr/>
          </p:nvSpPr>
          <p:spPr>
            <a:xfrm>
              <a:off x="2022048" y="2160859"/>
              <a:ext cx="555387" cy="550931"/>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200" u="none" strike="noStrike" kern="1200" cap="none" spc="0" normalizeH="0" baseline="0" noProof="0" dirty="0">
                <a:ln>
                  <a:noFill/>
                </a:ln>
                <a:solidFill>
                  <a:srgbClr val="F6F8F8">
                    <a:lumMod val="50000"/>
                  </a:srgbClr>
                </a:solidFill>
                <a:effectLst/>
                <a:uLnTx/>
                <a:uFillTx/>
                <a:latin typeface="Arial" panose="020B0604020202020204"/>
                <a:ea typeface="方正兰亭黑_GBK" panose="02000000000000000000" pitchFamily="2" charset="-122"/>
                <a:cs typeface="+mn-ea"/>
                <a:sym typeface="+mn-lt"/>
              </a:endParaRPr>
            </a:p>
          </p:txBody>
        </p:sp>
        <p:sp>
          <p:nvSpPr>
            <p:cNvPr id="47" name="Rectangle 46"/>
            <p:cNvSpPr/>
            <p:nvPr/>
          </p:nvSpPr>
          <p:spPr>
            <a:xfrm>
              <a:off x="2114089" y="2261986"/>
              <a:ext cx="388722" cy="381471"/>
            </a:xfrm>
            <a:prstGeom prst="rect">
              <a:avLst/>
            </a:prstGeom>
            <a:grpFill/>
          </p:spPr>
          <p:txBody>
            <a:bodyPr wrap="none" lIns="121920" rIns="121920" bIns="60960">
              <a:spAutoFit/>
            </a:bodyPr>
            <a:lstStyle/>
            <a:p>
              <a:pPr marL="0" marR="0" lvl="0" indent="0" algn="ctr" defTabSz="914400" rtl="0" eaLnBrk="1" fontAlgn="auto" latinLnBrk="0" hangingPunct="1">
                <a:lnSpc>
                  <a:spcPct val="89000"/>
                </a:lnSpc>
                <a:spcBef>
                  <a:spcPts val="0"/>
                </a:spcBef>
                <a:spcAft>
                  <a:spcPts val="0"/>
                </a:spcAft>
                <a:buClrTx/>
                <a:buSzTx/>
                <a:buFontTx/>
                <a:buNone/>
                <a:defRPr/>
              </a:pPr>
              <a:r>
                <a:rPr kumimoji="0" lang="id-ID" sz="2000" u="none" strike="noStrike" kern="1200" cap="none" spc="0" normalizeH="0" baseline="0" noProof="0" dirty="0">
                  <a:ln>
                    <a:noFill/>
                  </a:ln>
                  <a:solidFill>
                    <a:srgbClr val="FFFFFF"/>
                  </a:solidFill>
                  <a:effectLst/>
                  <a:uLnTx/>
                  <a:uFillTx/>
                  <a:latin typeface="Arial" panose="020B0604020202020204"/>
                  <a:ea typeface="方正兰亭黑_GBK" panose="02000000000000000000" pitchFamily="2" charset="-122"/>
                  <a:cs typeface="+mn-ea"/>
                  <a:sym typeface="+mn-lt"/>
                </a:rPr>
                <a:t>4</a:t>
              </a:r>
              <a:endParaRPr kumimoji="0" lang="en-US" sz="2000" u="none" strike="noStrike" kern="1200" cap="none" spc="0" normalizeH="0" baseline="0" noProof="0" dirty="0">
                <a:ln>
                  <a:noFill/>
                </a:ln>
                <a:solidFill>
                  <a:srgbClr val="FFFFFF"/>
                </a:solidFill>
                <a:effectLst/>
                <a:uLnTx/>
                <a:uFillTx/>
                <a:latin typeface="Arial" panose="020B0604020202020204"/>
                <a:ea typeface="方正兰亭黑_GBK" panose="02000000000000000000" pitchFamily="2" charset="-122"/>
                <a:cs typeface="+mn-ea"/>
                <a:sym typeface="+mn-lt"/>
              </a:endParaRPr>
            </a:p>
          </p:txBody>
        </p:sp>
      </p:grpSp>
      <p:sp>
        <p:nvSpPr>
          <p:cNvPr id="5" name="文本框 4"/>
          <p:cNvSpPr txBox="1"/>
          <p:nvPr/>
        </p:nvSpPr>
        <p:spPr>
          <a:xfrm>
            <a:off x="1082675" y="4951939"/>
            <a:ext cx="2470785" cy="929640"/>
          </a:xfrm>
          <a:prstGeom prst="rect">
            <a:avLst/>
          </a:prstGeom>
          <a:noFill/>
          <a:effectLst/>
        </p:spPr>
        <p:txBody>
          <a:bodyPr wrap="square" rtlCol="0">
            <a:spAutoFit/>
          </a:bodyPr>
          <a:lstStyle/>
          <a:p>
            <a:pPr algn="ctr">
              <a:lnSpc>
                <a:spcPct val="130000"/>
              </a:lnSpc>
            </a:pPr>
            <a:r>
              <a:rPr lang="zh-CN" altLang="en-US" sz="1400">
                <a:sym typeface="+mn-ea"/>
              </a:rPr>
              <a:t>我们选择两组父类</a:t>
            </a:r>
          </a:p>
          <a:p>
            <a:pPr algn="ctr">
              <a:lnSpc>
                <a:spcPct val="130000"/>
              </a:lnSpc>
            </a:pPr>
            <a:r>
              <a:rPr lang="en-US" altLang="zh-CN" sz="1400">
                <a:sym typeface="+mn-ea"/>
              </a:rPr>
              <a:t> parent1 parent2</a:t>
            </a:r>
          </a:p>
          <a:p>
            <a:pPr algn="ctr">
              <a:lnSpc>
                <a:spcPct val="130000"/>
              </a:lnSpc>
            </a:pP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sp>
        <p:nvSpPr>
          <p:cNvPr id="34" name="TextBox 76"/>
          <p:cNvSpPr txBox="1"/>
          <p:nvPr/>
        </p:nvSpPr>
        <p:spPr>
          <a:xfrm>
            <a:off x="1635760" y="4526280"/>
            <a:ext cx="1387996" cy="398780"/>
          </a:xfrm>
          <a:prstGeom prst="rect">
            <a:avLst/>
          </a:prstGeom>
          <a:noFill/>
          <a:effectLst/>
        </p:spPr>
        <p:txBody>
          <a:bodyPr wrap="square" rtlCol="0">
            <a:spAutoFit/>
          </a:bodyPr>
          <a:lstStyle/>
          <a:p>
            <a:pPr algn="ctr"/>
            <a:r>
              <a:rPr lang="zh-CN" altLang="en-US" sz="2000" b="1" spc="300" dirty="0">
                <a:solidFill>
                  <a:srgbClr val="183048"/>
                </a:solidFill>
                <a:latin typeface="方正兰亭黑_GBK" panose="02000000000000000000" pitchFamily="2" charset="-122"/>
                <a:ea typeface="方正兰亭黑_GBK" panose="02000000000000000000" pitchFamily="2" charset="-122"/>
              </a:rPr>
              <a:t>选取数据</a:t>
            </a:r>
          </a:p>
        </p:txBody>
      </p:sp>
      <p:sp>
        <p:nvSpPr>
          <p:cNvPr id="8" name="文本框 7"/>
          <p:cNvSpPr txBox="1"/>
          <p:nvPr/>
        </p:nvSpPr>
        <p:spPr>
          <a:xfrm>
            <a:off x="3668395" y="4951939"/>
            <a:ext cx="2470785" cy="650240"/>
          </a:xfrm>
          <a:prstGeom prst="rect">
            <a:avLst/>
          </a:prstGeom>
          <a:noFill/>
          <a:effectLst/>
        </p:spPr>
        <p:txBody>
          <a:bodyPr wrap="square" rtlCol="0">
            <a:spAutoFit/>
          </a:bodyPr>
          <a:lstStyle/>
          <a:p>
            <a:pPr algn="ctr">
              <a:lnSpc>
                <a:spcPct val="130000"/>
              </a:lnSpc>
            </a:pPr>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rPr>
              <a:t>我们选择一个随机数</a:t>
            </a:r>
          </a:p>
          <a:p>
            <a:pPr algn="ctr">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u</a:t>
            </a:r>
            <a:r>
              <a:rPr lang="en-US" altLang="zh-CN" sz="1400" dirty="0">
                <a:solidFill>
                  <a:schemeClr val="tx1">
                    <a:lumMod val="65000"/>
                    <a:lumOff val="35000"/>
                  </a:schemeClr>
                </a:solidFill>
                <a:latin typeface="微软雅黑" panose="020B0503020204020204" charset="-122"/>
                <a:ea typeface="微软雅黑" panose="020B0503020204020204" charset="-122"/>
              </a:rPr>
              <a:t>∈[0,1]</a:t>
            </a: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a:t>
            </a:r>
          </a:p>
        </p:txBody>
      </p:sp>
      <p:sp>
        <p:nvSpPr>
          <p:cNvPr id="10" name="TextBox 76"/>
          <p:cNvSpPr txBox="1"/>
          <p:nvPr/>
        </p:nvSpPr>
        <p:spPr>
          <a:xfrm>
            <a:off x="4221480" y="4526280"/>
            <a:ext cx="1387996" cy="398780"/>
          </a:xfrm>
          <a:prstGeom prst="rect">
            <a:avLst/>
          </a:prstGeom>
          <a:noFill/>
          <a:effectLst/>
        </p:spPr>
        <p:txBody>
          <a:bodyPr wrap="square" rtlCol="0">
            <a:spAutoFit/>
          </a:bodyPr>
          <a:lstStyle/>
          <a:p>
            <a:pPr algn="ctr"/>
            <a:r>
              <a:rPr lang="zh-CN" altLang="en-US" sz="2000" b="1" spc="300" dirty="0">
                <a:solidFill>
                  <a:srgbClr val="183048"/>
                </a:solidFill>
                <a:latin typeface="方正兰亭黑_GBK" panose="02000000000000000000" pitchFamily="2" charset="-122"/>
                <a:ea typeface="方正兰亭黑_GBK" panose="02000000000000000000" pitchFamily="2" charset="-122"/>
              </a:rPr>
              <a:t>选随机数</a:t>
            </a:r>
          </a:p>
        </p:txBody>
      </p:sp>
      <p:sp>
        <p:nvSpPr>
          <p:cNvPr id="11" name="文本框 10"/>
          <p:cNvSpPr txBox="1"/>
          <p:nvPr/>
        </p:nvSpPr>
        <p:spPr>
          <a:xfrm>
            <a:off x="6149340" y="5120849"/>
            <a:ext cx="2470785" cy="650240"/>
          </a:xfrm>
          <a:prstGeom prst="rect">
            <a:avLst/>
          </a:prstGeom>
          <a:noFill/>
          <a:effectLst/>
        </p:spPr>
        <p:txBody>
          <a:bodyPr wrap="square" rtlCol="0">
            <a:spAutoFit/>
          </a:bodyPr>
          <a:lstStyle/>
          <a:p>
            <a:pPr algn="ctr">
              <a:lnSpc>
                <a:spcPct val="130000"/>
              </a:lnSpc>
            </a:pPr>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rPr>
              <a:t>我们利用正态分布</a:t>
            </a:r>
          </a:p>
          <a:p>
            <a:pPr algn="ctr">
              <a:lnSpc>
                <a:spcPct val="130000"/>
              </a:lnSpc>
            </a:pPr>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rPr>
              <a:t>来生成</a:t>
            </a: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factor</a:t>
            </a:r>
          </a:p>
        </p:txBody>
      </p:sp>
      <p:sp>
        <p:nvSpPr>
          <p:cNvPr id="12" name="TextBox 76"/>
          <p:cNvSpPr txBox="1"/>
          <p:nvPr/>
        </p:nvSpPr>
        <p:spPr>
          <a:xfrm>
            <a:off x="6690360" y="4434840"/>
            <a:ext cx="1387996" cy="706755"/>
          </a:xfrm>
          <a:prstGeom prst="rect">
            <a:avLst/>
          </a:prstGeom>
          <a:noFill/>
          <a:effectLst/>
        </p:spPr>
        <p:txBody>
          <a:bodyPr wrap="square" rtlCol="0">
            <a:spAutoFit/>
          </a:bodyPr>
          <a:lstStyle/>
          <a:p>
            <a:pPr algn="ctr"/>
            <a:r>
              <a:rPr lang="zh-CN" altLang="en-US" sz="2000" b="1" spc="300" dirty="0">
                <a:solidFill>
                  <a:srgbClr val="183048"/>
                </a:solidFill>
                <a:latin typeface="方正兰亭黑_GBK" panose="02000000000000000000" pitchFamily="2" charset="-122"/>
                <a:ea typeface="方正兰亭黑_GBK" panose="02000000000000000000" pitchFamily="2" charset="-122"/>
              </a:rPr>
              <a:t>计算</a:t>
            </a:r>
            <a:r>
              <a:rPr lang="en-US" altLang="zh-CN" sz="2000" b="1" spc="300" dirty="0">
                <a:solidFill>
                  <a:srgbClr val="183048"/>
                </a:solidFill>
                <a:latin typeface="方正兰亭黑_GBK" panose="02000000000000000000" pitchFamily="2" charset="-122"/>
                <a:ea typeface="方正兰亭黑_GBK" panose="02000000000000000000" pitchFamily="2" charset="-122"/>
              </a:rPr>
              <a:t>factor</a:t>
            </a:r>
          </a:p>
        </p:txBody>
      </p:sp>
      <p:sp>
        <p:nvSpPr>
          <p:cNvPr id="14" name="文本框 13"/>
          <p:cNvSpPr txBox="1"/>
          <p:nvPr/>
        </p:nvSpPr>
        <p:spPr>
          <a:xfrm>
            <a:off x="8791575" y="4951939"/>
            <a:ext cx="2470785" cy="650240"/>
          </a:xfrm>
          <a:prstGeom prst="rect">
            <a:avLst/>
          </a:prstGeom>
          <a:noFill/>
          <a:effectLst/>
        </p:spPr>
        <p:txBody>
          <a:bodyPr wrap="square" rtlCol="0">
            <a:spAutoFit/>
          </a:bodyPr>
          <a:lstStyle/>
          <a:p>
            <a:pPr algn="ctr">
              <a:lnSpc>
                <a:spcPct val="130000"/>
              </a:lnSpc>
            </a:pPr>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rPr>
              <a:t>根据之前推导的公式</a:t>
            </a: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1</a:t>
            </a:r>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rPr>
              <a:t>和</a:t>
            </a: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2</a:t>
            </a:r>
          </a:p>
          <a:p>
            <a:pPr algn="ctr">
              <a:lnSpc>
                <a:spcPct val="130000"/>
              </a:lnSpc>
            </a:pPr>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rPr>
              <a:t>我们可以得到</a:t>
            </a: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child1</a:t>
            </a:r>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rPr>
              <a:t>和</a:t>
            </a: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child2</a:t>
            </a:r>
            <a:endPar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sp>
        <p:nvSpPr>
          <p:cNvPr id="16" name="TextBox 76"/>
          <p:cNvSpPr txBox="1"/>
          <p:nvPr/>
        </p:nvSpPr>
        <p:spPr>
          <a:xfrm>
            <a:off x="9344660" y="4526280"/>
            <a:ext cx="1387996" cy="398780"/>
          </a:xfrm>
          <a:prstGeom prst="rect">
            <a:avLst/>
          </a:prstGeom>
          <a:noFill/>
          <a:effectLst/>
        </p:spPr>
        <p:txBody>
          <a:bodyPr wrap="square" rtlCol="0">
            <a:spAutoFit/>
          </a:bodyPr>
          <a:lstStyle/>
          <a:p>
            <a:pPr algn="ctr"/>
            <a:r>
              <a:rPr lang="zh-CN" altLang="en-US" sz="2000" b="1" spc="300" dirty="0">
                <a:solidFill>
                  <a:srgbClr val="183048"/>
                </a:solidFill>
                <a:latin typeface="方正兰亭黑_GBK" panose="02000000000000000000" pitchFamily="2" charset="-122"/>
                <a:ea typeface="方正兰亭黑_GBK" panose="02000000000000000000" pitchFamily="2" charset="-122"/>
              </a:rPr>
              <a:t>求出答案</a:t>
            </a:r>
          </a:p>
        </p:txBody>
      </p:sp>
      <p:grpSp>
        <p:nvGrpSpPr>
          <p:cNvPr id="35" name="组合 34"/>
          <p:cNvGrpSpPr/>
          <p:nvPr/>
        </p:nvGrpSpPr>
        <p:grpSpPr>
          <a:xfrm>
            <a:off x="226060" y="-24765"/>
            <a:ext cx="3309620" cy="664845"/>
            <a:chOff x="226060" y="-24765"/>
            <a:chExt cx="2906712" cy="664845"/>
          </a:xfrm>
        </p:grpSpPr>
        <p:sp>
          <p:nvSpPr>
            <p:cNvPr id="36" name="文本框 35"/>
            <p:cNvSpPr txBox="1"/>
            <p:nvPr/>
          </p:nvSpPr>
          <p:spPr>
            <a:xfrm>
              <a:off x="769937" y="107602"/>
              <a:ext cx="2362835" cy="398780"/>
            </a:xfrm>
            <a:prstGeom prst="rect">
              <a:avLst/>
            </a:prstGeom>
            <a:noFill/>
            <a:ln>
              <a:noFill/>
            </a:ln>
          </p:spPr>
          <p:txBody>
            <a:bodyPr wrap="square" rtlCol="0">
              <a:spAutoFit/>
            </a:bodyPr>
            <a:lstStyle/>
            <a:p>
              <a:pPr algn="dist"/>
              <a:r>
                <a:rPr lang="zh-CN" altLang="en-US" sz="2000" spc="300" dirty="0">
                  <a:solidFill>
                    <a:srgbClr val="313539"/>
                  </a:solidFill>
                  <a:latin typeface="方正兰亭黑_GBK" panose="02000000000000000000" pitchFamily="2" charset="-122"/>
                  <a:ea typeface="方正兰亭黑_GBK" panose="02000000000000000000" pitchFamily="2" charset="-122"/>
                  <a:cs typeface="Vrinda" panose="020B0502040204020203" pitchFamily="34" charset="0"/>
                  <a:sym typeface="+mn-ea"/>
                </a:rPr>
                <a:t>相关的流程图</a:t>
              </a:r>
            </a:p>
          </p:txBody>
        </p:sp>
        <p:sp>
          <p:nvSpPr>
            <p:cNvPr id="48" name="Rectangle 12"/>
            <p:cNvSpPr/>
            <p:nvPr/>
          </p:nvSpPr>
          <p:spPr>
            <a:xfrm>
              <a:off x="226060" y="-24765"/>
              <a:ext cx="474980" cy="664845"/>
            </a:xfrm>
            <a:prstGeom prst="rect">
              <a:avLst/>
            </a:prstGeom>
            <a:solidFill>
              <a:srgbClr val="F6C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Calibri" panose="020F0502020204030204"/>
                </a:rPr>
                <a:t>03</a:t>
              </a:r>
              <a:endParaRPr lang="en-US" sz="2000" b="1" dirty="0">
                <a:solidFill>
                  <a:schemeClr val="bg1"/>
                </a:solidFill>
                <a:latin typeface="Calibri" panose="020F0502020204030204"/>
              </a:endParaRPr>
            </a:p>
          </p:txBody>
        </p:sp>
      </p:grpSp>
      <p:pic>
        <p:nvPicPr>
          <p:cNvPr id="49" name="图片 4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76148" y="6126480"/>
            <a:ext cx="1725208" cy="545952"/>
          </a:xfrm>
          <a:prstGeom prst="rect">
            <a:avLst/>
          </a:prstGeom>
        </p:spPr>
      </p:pic>
      <p:pic>
        <p:nvPicPr>
          <p:cNvPr id="2" name="图片 1"/>
          <p:cNvPicPr>
            <a:picLocks noChangeAspect="1"/>
          </p:cNvPicPr>
          <p:nvPr/>
        </p:nvPicPr>
        <p:blipFill>
          <a:blip r:embed="rId3"/>
          <a:stretch>
            <a:fillRect/>
          </a:stretch>
        </p:blipFill>
        <p:spPr>
          <a:xfrm>
            <a:off x="1082675" y="2148840"/>
            <a:ext cx="4970145" cy="1933575"/>
          </a:xfrm>
          <a:prstGeom prst="rect">
            <a:avLst/>
          </a:prstGeom>
        </p:spPr>
      </p:pic>
      <p:pic>
        <p:nvPicPr>
          <p:cNvPr id="3" name="图片 2"/>
          <p:cNvPicPr>
            <a:picLocks noChangeAspect="1"/>
          </p:cNvPicPr>
          <p:nvPr/>
        </p:nvPicPr>
        <p:blipFill>
          <a:blip r:embed="rId4"/>
          <a:stretch>
            <a:fillRect/>
          </a:stretch>
        </p:blipFill>
        <p:spPr>
          <a:xfrm>
            <a:off x="6598920" y="2148840"/>
            <a:ext cx="4653280" cy="192976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fade">
                                      <p:cBhvr>
                                        <p:cTn id="12" dur="1000"/>
                                        <p:tgtEl>
                                          <p:spTgt spid="34"/>
                                        </p:tgtEl>
                                      </p:cBhvr>
                                    </p:animEffect>
                                    <p:anim calcmode="lin" valueType="num">
                                      <p:cBhvr>
                                        <p:cTn id="13" dur="1000" fill="hold"/>
                                        <p:tgtEl>
                                          <p:spTgt spid="34"/>
                                        </p:tgtEl>
                                        <p:attrNameLst>
                                          <p:attrName>ppt_x</p:attrName>
                                        </p:attrNameLst>
                                      </p:cBhvr>
                                      <p:tavLst>
                                        <p:tav tm="0">
                                          <p:val>
                                            <p:strVal val="#ppt_x"/>
                                          </p:val>
                                        </p:tav>
                                        <p:tav tm="100000">
                                          <p:val>
                                            <p:strVal val="#ppt_x"/>
                                          </p:val>
                                        </p:tav>
                                      </p:tavLst>
                                    </p:anim>
                                    <p:anim calcmode="lin" valueType="num">
                                      <p:cBhvr>
                                        <p:cTn id="14" dur="1000" fill="hold"/>
                                        <p:tgtEl>
                                          <p:spTgt spid="34"/>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1000"/>
                                        <p:tgtEl>
                                          <p:spTgt spid="10"/>
                                        </p:tgtEl>
                                      </p:cBhvr>
                                    </p:animEffect>
                                    <p:anim calcmode="lin" valueType="num">
                                      <p:cBhvr>
                                        <p:cTn id="24" dur="1000" fill="hold"/>
                                        <p:tgtEl>
                                          <p:spTgt spid="10"/>
                                        </p:tgtEl>
                                        <p:attrNameLst>
                                          <p:attrName>ppt_x</p:attrName>
                                        </p:attrNameLst>
                                      </p:cBhvr>
                                      <p:tavLst>
                                        <p:tav tm="0">
                                          <p:val>
                                            <p:strVal val="#ppt_x"/>
                                          </p:val>
                                        </p:tav>
                                        <p:tav tm="100000">
                                          <p:val>
                                            <p:strVal val="#ppt_x"/>
                                          </p:val>
                                        </p:tav>
                                      </p:tavLst>
                                    </p:anim>
                                    <p:anim calcmode="lin" valueType="num">
                                      <p:cBhvr>
                                        <p:cTn id="25" dur="1000" fill="hold"/>
                                        <p:tgtEl>
                                          <p:spTgt spid="10"/>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1000"/>
                                        <p:tgtEl>
                                          <p:spTgt spid="11"/>
                                        </p:tgtEl>
                                      </p:cBhvr>
                                    </p:animEffect>
                                    <p:anim calcmode="lin" valueType="num">
                                      <p:cBhvr>
                                        <p:cTn id="30" dur="1000" fill="hold"/>
                                        <p:tgtEl>
                                          <p:spTgt spid="11"/>
                                        </p:tgtEl>
                                        <p:attrNameLst>
                                          <p:attrName>ppt_x</p:attrName>
                                        </p:attrNameLst>
                                      </p:cBhvr>
                                      <p:tavLst>
                                        <p:tav tm="0">
                                          <p:val>
                                            <p:strVal val="#ppt_x"/>
                                          </p:val>
                                        </p:tav>
                                        <p:tav tm="100000">
                                          <p:val>
                                            <p:strVal val="#ppt_x"/>
                                          </p:val>
                                        </p:tav>
                                      </p:tavLst>
                                    </p:anim>
                                    <p:anim calcmode="lin" valueType="num">
                                      <p:cBhvr>
                                        <p:cTn id="31" dur="1000" fill="hold"/>
                                        <p:tgtEl>
                                          <p:spTgt spid="11"/>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1000"/>
                                        <p:tgtEl>
                                          <p:spTgt spid="12"/>
                                        </p:tgtEl>
                                      </p:cBhvr>
                                    </p:animEffect>
                                    <p:anim calcmode="lin" valueType="num">
                                      <p:cBhvr>
                                        <p:cTn id="35" dur="1000" fill="hold"/>
                                        <p:tgtEl>
                                          <p:spTgt spid="12"/>
                                        </p:tgtEl>
                                        <p:attrNameLst>
                                          <p:attrName>ppt_x</p:attrName>
                                        </p:attrNameLst>
                                      </p:cBhvr>
                                      <p:tavLst>
                                        <p:tav tm="0">
                                          <p:val>
                                            <p:strVal val="#ppt_x"/>
                                          </p:val>
                                        </p:tav>
                                        <p:tav tm="100000">
                                          <p:val>
                                            <p:strVal val="#ppt_x"/>
                                          </p:val>
                                        </p:tav>
                                      </p:tavLst>
                                    </p:anim>
                                    <p:anim calcmode="lin" valueType="num">
                                      <p:cBhvr>
                                        <p:cTn id="36" dur="1000" fill="hold"/>
                                        <p:tgtEl>
                                          <p:spTgt spid="12"/>
                                        </p:tgtEl>
                                        <p:attrNameLst>
                                          <p:attrName>ppt_y</p:attrName>
                                        </p:attrNameLst>
                                      </p:cBhvr>
                                      <p:tavLst>
                                        <p:tav tm="0">
                                          <p:val>
                                            <p:strVal val="#ppt_y+.1"/>
                                          </p:val>
                                        </p:tav>
                                        <p:tav tm="100000">
                                          <p:val>
                                            <p:strVal val="#ppt_y"/>
                                          </p:val>
                                        </p:tav>
                                      </p:tavLst>
                                    </p:anim>
                                  </p:childTnLst>
                                </p:cTn>
                              </p:par>
                            </p:childTnLst>
                          </p:cTn>
                        </p:par>
                        <p:par>
                          <p:cTn id="37" fill="hold">
                            <p:stCondLst>
                              <p:cond delay="3000"/>
                            </p:stCondLst>
                            <p:childTnLst>
                              <p:par>
                                <p:cTn id="38" presetID="42" presetClass="entr" presetSubtype="0"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1000"/>
                                        <p:tgtEl>
                                          <p:spTgt spid="14"/>
                                        </p:tgtEl>
                                      </p:cBhvr>
                                    </p:animEffect>
                                    <p:anim calcmode="lin" valueType="num">
                                      <p:cBhvr>
                                        <p:cTn id="41" dur="1000" fill="hold"/>
                                        <p:tgtEl>
                                          <p:spTgt spid="14"/>
                                        </p:tgtEl>
                                        <p:attrNameLst>
                                          <p:attrName>ppt_x</p:attrName>
                                        </p:attrNameLst>
                                      </p:cBhvr>
                                      <p:tavLst>
                                        <p:tav tm="0">
                                          <p:val>
                                            <p:strVal val="#ppt_x"/>
                                          </p:val>
                                        </p:tav>
                                        <p:tav tm="100000">
                                          <p:val>
                                            <p:strVal val="#ppt_x"/>
                                          </p:val>
                                        </p:tav>
                                      </p:tavLst>
                                    </p:anim>
                                    <p:anim calcmode="lin" valueType="num">
                                      <p:cBhvr>
                                        <p:cTn id="42" dur="1000" fill="hold"/>
                                        <p:tgtEl>
                                          <p:spTgt spid="14"/>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1000"/>
                                        <p:tgtEl>
                                          <p:spTgt spid="16"/>
                                        </p:tgtEl>
                                      </p:cBhvr>
                                    </p:animEffect>
                                    <p:anim calcmode="lin" valueType="num">
                                      <p:cBhvr>
                                        <p:cTn id="46" dur="1000" fill="hold"/>
                                        <p:tgtEl>
                                          <p:spTgt spid="16"/>
                                        </p:tgtEl>
                                        <p:attrNameLst>
                                          <p:attrName>ppt_x</p:attrName>
                                        </p:attrNameLst>
                                      </p:cBhvr>
                                      <p:tavLst>
                                        <p:tav tm="0">
                                          <p:val>
                                            <p:strVal val="#ppt_x"/>
                                          </p:val>
                                        </p:tav>
                                        <p:tav tm="100000">
                                          <p:val>
                                            <p:strVal val="#ppt_x"/>
                                          </p:val>
                                        </p:tav>
                                      </p:tavLst>
                                    </p:anim>
                                    <p:anim calcmode="lin" valueType="num">
                                      <p:cBhvr>
                                        <p:cTn id="4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7" presetClass="entr" presetSubtype="4" fill="hold" nodeType="clickEffect">
                                  <p:stCondLst>
                                    <p:cond delay="0"/>
                                  </p:stCondLst>
                                  <p:childTnLst>
                                    <p:set>
                                      <p:cBhvr>
                                        <p:cTn id="51" dur="1" fill="hold">
                                          <p:stCondLst>
                                            <p:cond delay="0"/>
                                          </p:stCondLst>
                                        </p:cTn>
                                        <p:tgtEl>
                                          <p:spTgt spid="2"/>
                                        </p:tgtEl>
                                        <p:attrNameLst>
                                          <p:attrName>style.visibility</p:attrName>
                                        </p:attrNameLst>
                                      </p:cBhvr>
                                      <p:to>
                                        <p:strVal val="visible"/>
                                      </p:to>
                                    </p:set>
                                    <p:anim calcmode="lin" valueType="num">
                                      <p:cBhvr additive="base">
                                        <p:cTn id="52" dur="5000" fill="hold"/>
                                        <p:tgtEl>
                                          <p:spTgt spid="2"/>
                                        </p:tgtEl>
                                        <p:attrNameLst>
                                          <p:attrName>ppt_x</p:attrName>
                                        </p:attrNameLst>
                                      </p:cBhvr>
                                      <p:tavLst>
                                        <p:tav tm="0">
                                          <p:val>
                                            <p:strVal val="#ppt_x"/>
                                          </p:val>
                                        </p:tav>
                                        <p:tav tm="100000">
                                          <p:val>
                                            <p:strVal val="#ppt_x"/>
                                          </p:val>
                                        </p:tav>
                                      </p:tavLst>
                                    </p:anim>
                                    <p:anim calcmode="lin" valueType="num">
                                      <p:cBhvr additive="base">
                                        <p:cTn id="53" dur="50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1" presetClass="entr" presetSubtype="1" fill="hold" nodeType="clickEffect">
                                  <p:stCondLst>
                                    <p:cond delay="0"/>
                                  </p:stCondLst>
                                  <p:childTnLst>
                                    <p:set>
                                      <p:cBhvr>
                                        <p:cTn id="57" dur="1" fill="hold">
                                          <p:stCondLst>
                                            <p:cond delay="0"/>
                                          </p:stCondLst>
                                        </p:cTn>
                                        <p:tgtEl>
                                          <p:spTgt spid="3"/>
                                        </p:tgtEl>
                                        <p:attrNameLst>
                                          <p:attrName>style.visibility</p:attrName>
                                        </p:attrNameLst>
                                      </p:cBhvr>
                                      <p:to>
                                        <p:strVal val="visible"/>
                                      </p:to>
                                    </p:set>
                                    <p:animEffect transition="in" filter="wheel(1)">
                                      <p:cBhvr>
                                        <p:cTn id="58"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34" grpId="0" bldLvl="0" animBg="1"/>
      <p:bldP spid="8" grpId="0" bldLvl="0" animBg="1"/>
      <p:bldP spid="10" grpId="0" bldLvl="0" animBg="1"/>
      <p:bldP spid="11" grpId="0" bldLvl="0" animBg="1"/>
      <p:bldP spid="12" grpId="0" bldLvl="0" animBg="1"/>
      <p:bldP spid="14" grpId="0" bldLvl="0" animBg="1"/>
      <p:bldP spid="16"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158240" y="365760"/>
            <a:ext cx="9958070" cy="5631180"/>
          </a:xfrm>
          <a:prstGeom prst="rect">
            <a:avLst/>
          </a:prstGeom>
          <a:noFill/>
        </p:spPr>
        <p:txBody>
          <a:bodyPr wrap="square" rtlCol="0">
            <a:spAutoFit/>
          </a:bodyPr>
          <a:lstStyle/>
          <a:p>
            <a:r>
              <a:rPr lang="en-US" altLang="zh-CN"/>
              <a:t>          </a:t>
            </a:r>
            <a:r>
              <a:rPr lang="zh-CN" altLang="en-US"/>
              <a:t>基于二进制编码气体中单点交叉的搜索特性，开发了一种实编码交叉算子。为了定义交叉算 子的搜索能力，引入了一个扩展因子，即子点的绝对差与父点的绝对差的比值。然后，为两个给 定的父点为单点交叉创建一个子点的概率。由于二进制编码 GAs 在离散搜索空间问题中的成功， 开发了模拟二进叉交叉(SBX)算子来解决具有连续搜索空间的问题。</a:t>
            </a:r>
          </a:p>
          <a:p>
            <a:r>
              <a:rPr lang="zh-CN" altLang="en-US"/>
              <a:t> </a:t>
            </a:r>
            <a:r>
              <a:rPr lang="en-US" altLang="zh-CN"/>
              <a:t>          </a:t>
            </a:r>
            <a:r>
              <a:rPr lang="zh-CN" altLang="en-US"/>
              <a:t>SBX 操作符具有与单点交叉 相似的搜索能力。 在许多测试函数包括德容的五个测试函数，已经发现真实编码气体 SBX 运营商可以克服固有 的困难在解决二进制编码气体连续搜索空间 problems 一 Hamming 悬崖问题，任意精度问题，和 固定映射编码问题。在比较真实编码的气体与 SBX 操作符和二进制编码的气体与单点交叉操作 符，已经观察到，前者的性能比后者在连续函数和前者的性能类似于后者在解决离散和困难的功 能。与其他地方提出的另一个真实编码的交叉算符(BLX-0.5)相比，SBX 在困难的测试函数中表 现得更好。</a:t>
            </a:r>
          </a:p>
          <a:p>
            <a:r>
              <a:rPr lang="zh-CN" altLang="en-US"/>
              <a:t> </a:t>
            </a:r>
            <a:r>
              <a:rPr lang="en-US" altLang="zh-CN"/>
              <a:t>           </a:t>
            </a:r>
            <a:r>
              <a:rPr lang="zh-CN" altLang="en-US"/>
              <a:t>人们还观察到，SBX 在最优点的边界不知道和存在多个最优，其中一个是全局的问题 中特别有用。 使用 SBX 操作符的真实编码的 GAs 也被尝试来求解一个双变量阻塞函数（阻塞函数的概念是 由戈德堡（1991）引入的）。阻塞函数对于实际编码的 GAs 来说，是困难的，因为局部最优点阻 塞搜索过程，继续向全局最优点前进。对双变量阻塞函数的模拟结果表明，在大多数情况下，搜 索过程按照戈德堡预测的那样进行。最重要的是，我们观察到具有 SBX 的真实编码 GAs 在克服局 部峰的障碍并收敛于全球盆地方面与具有单点交叉的二进制编码 GAs 相似。</a:t>
            </a:r>
          </a:p>
          <a:p>
            <a:r>
              <a:rPr lang="zh-CN" altLang="en-US"/>
              <a:t> </a:t>
            </a:r>
            <a:r>
              <a:rPr lang="en-US" altLang="zh-CN"/>
              <a:t>           </a:t>
            </a:r>
            <a:r>
              <a:rPr lang="zh-CN" altLang="en-US"/>
              <a:t>这些结果令人鼓舞，并为进一步的研究提供了途径。因为 SBX 算子使用一个概率分布来选择</a:t>
            </a:r>
          </a:p>
          <a:p>
            <a:r>
              <a:rPr lang="zh-CN" altLang="en-US"/>
              <a:t>30 一个子点，真实编码的气体与 SBX 在实现气体的收敛性证明方面，比二进制编码的气体领先一步。利用本文中使用的儿童和父 母点之间的直接概率关系，可以借鉴经典随机优化方法的线索来实现 GAs 的收敛性证明，或者经 典优化方法与遗传算法之间更紧密的联系即将到来。</a:t>
            </a:r>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amond(in)">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09599" y="1377716"/>
            <a:ext cx="4116487" cy="4508927"/>
          </a:xfrm>
          <a:prstGeom prst="rect">
            <a:avLst/>
          </a:prstGeom>
          <a:noFill/>
        </p:spPr>
        <p:txBody>
          <a:bodyPr wrap="square" rtlCol="0">
            <a:spAutoFit/>
          </a:bodyPr>
          <a:lstStyle/>
          <a:p>
            <a:pPr algn="ctr"/>
            <a:r>
              <a:rPr lang="en-US" altLang="zh-CN" sz="28700" dirty="0">
                <a:solidFill>
                  <a:srgbClr val="F6C0CD"/>
                </a:solidFill>
                <a:latin typeface="字魂55号-龙吟手书" panose="00000500000000000000" pitchFamily="2" charset="-122"/>
                <a:ea typeface="字魂55号-龙吟手书" panose="00000500000000000000" pitchFamily="2" charset="-122"/>
              </a:rPr>
              <a:t>04</a:t>
            </a:r>
          </a:p>
        </p:txBody>
      </p:sp>
      <p:sp>
        <p:nvSpPr>
          <p:cNvPr id="4" name="文本框 3"/>
          <p:cNvSpPr txBox="1"/>
          <p:nvPr/>
        </p:nvSpPr>
        <p:spPr>
          <a:xfrm>
            <a:off x="1387682" y="4910258"/>
            <a:ext cx="2560320" cy="404356"/>
          </a:xfrm>
          <a:prstGeom prst="rect">
            <a:avLst/>
          </a:prstGeom>
          <a:noFill/>
        </p:spPr>
        <p:txBody>
          <a:bodyPr wrap="square" rtlCol="0">
            <a:spAutoFit/>
          </a:bodyPr>
          <a:lstStyle/>
          <a:p>
            <a:pPr algn="dist"/>
            <a:r>
              <a:rPr lang="en-US" altLang="zh-CN" sz="2000" spc="600" dirty="0">
                <a:solidFill>
                  <a:schemeClr val="tx1">
                    <a:lumMod val="65000"/>
                    <a:lumOff val="35000"/>
                  </a:schemeClr>
                </a:solidFill>
                <a:latin typeface="Adobe 仿宋 Std R" panose="02020400000000000000" pitchFamily="18" charset="-122"/>
                <a:ea typeface="Adobe 仿宋 Std R" panose="02020400000000000000" pitchFamily="18" charset="-122"/>
              </a:rPr>
              <a:t>PART FOUR</a:t>
            </a:r>
          </a:p>
        </p:txBody>
      </p:sp>
      <p:sp>
        <p:nvSpPr>
          <p:cNvPr id="24" name="文本框 23"/>
          <p:cNvSpPr txBox="1"/>
          <p:nvPr/>
        </p:nvSpPr>
        <p:spPr>
          <a:xfrm>
            <a:off x="5307747" y="3108959"/>
            <a:ext cx="2820009" cy="521970"/>
          </a:xfrm>
          <a:prstGeom prst="rect">
            <a:avLst/>
          </a:prstGeom>
          <a:noFill/>
        </p:spPr>
        <p:txBody>
          <a:bodyPr wrap="square" rtlCol="0">
            <a:spAutoFit/>
          </a:bodyPr>
          <a:lstStyle/>
          <a:p>
            <a:pPr algn="dist"/>
            <a:r>
              <a:rPr lang="zh-CN" altLang="en-US" sz="2800" b="1" dirty="0">
                <a:solidFill>
                  <a:schemeClr val="tx2"/>
                </a:solidFill>
                <a:latin typeface="方正兰亭黑_GBK" panose="02000000000000000000" pitchFamily="2" charset="-122"/>
                <a:ea typeface="方正兰亭黑_GBK" panose="02000000000000000000" pitchFamily="2" charset="-122"/>
                <a:cs typeface="+mn-ea"/>
                <a:sym typeface="+mn-lt"/>
              </a:rPr>
              <a:t>简单的代码实现</a:t>
            </a:r>
          </a:p>
        </p:txBody>
      </p:sp>
      <p:pic>
        <p:nvPicPr>
          <p:cNvPr id="11" name="图片 10"/>
          <p:cNvPicPr>
            <a:picLocks noChangeAspect="1"/>
          </p:cNvPicPr>
          <p:nvPr/>
        </p:nvPicPr>
        <p:blipFill rotWithShape="1">
          <a:blip r:embed="rId2">
            <a:extLst>
              <a:ext uri="{28A0092B-C50C-407E-A947-70E740481C1C}">
                <a14:useLocalDpi xmlns:a14="http://schemas.microsoft.com/office/drawing/2010/main" val="0"/>
              </a:ext>
            </a:extLst>
          </a:blip>
          <a:srcRect l="1" t="18502" r="1" b="49475"/>
          <a:stretch>
            <a:fillRect/>
          </a:stretch>
        </p:blipFill>
        <p:spPr>
          <a:xfrm>
            <a:off x="10160" y="0"/>
            <a:ext cx="12192000" cy="2270801"/>
          </a:xfrm>
          <a:prstGeom prst="rect">
            <a:avLst/>
          </a:prstGeom>
        </p:spPr>
      </p:pic>
      <p:pic>
        <p:nvPicPr>
          <p:cNvPr id="12" name="图片 11"/>
          <p:cNvPicPr>
            <a:picLocks noChangeAspect="1"/>
          </p:cNvPicPr>
          <p:nvPr/>
        </p:nvPicPr>
        <p:blipFill rotWithShape="1">
          <a:blip r:embed="rId2">
            <a:extLst>
              <a:ext uri="{28A0092B-C50C-407E-A947-70E740481C1C}">
                <a14:useLocalDpi xmlns:a14="http://schemas.microsoft.com/office/drawing/2010/main" val="0"/>
              </a:ext>
            </a:extLst>
          </a:blip>
          <a:srcRect l="1" t="50524" r="1" b="35303"/>
          <a:stretch>
            <a:fillRect/>
          </a:stretch>
        </p:blipFill>
        <p:spPr>
          <a:xfrm>
            <a:off x="0" y="5852982"/>
            <a:ext cx="12192000" cy="1005018"/>
          </a:xfrm>
          <a:prstGeom prst="rect">
            <a:avLst/>
          </a:prstGeom>
        </p:spPr>
      </p:pic>
      <p:pic>
        <p:nvPicPr>
          <p:cNvPr id="14" name="图片 13"/>
          <p:cNvPicPr>
            <a:picLocks noChangeAspect="1"/>
          </p:cNvPicPr>
          <p:nvPr/>
        </p:nvPicPr>
        <p:blipFill>
          <a:blip r:embed="rId3">
            <a:biLevel thresh="25000"/>
            <a:extLst>
              <a:ext uri="{28A0092B-C50C-407E-A947-70E740481C1C}">
                <a14:useLocalDpi xmlns:a14="http://schemas.microsoft.com/office/drawing/2010/main" val="0"/>
              </a:ext>
            </a:extLst>
          </a:blip>
          <a:stretch>
            <a:fillRect/>
          </a:stretch>
        </p:blipFill>
        <p:spPr>
          <a:xfrm>
            <a:off x="10267328" y="6126480"/>
            <a:ext cx="1772272" cy="5943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55" presetClass="entr" presetSubtype="0" fill="hold" grpId="0" nodeType="with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p:cTn id="12" dur="1000" fill="hold"/>
                                        <p:tgtEl>
                                          <p:spTgt spid="24"/>
                                        </p:tgtEl>
                                        <p:attrNameLst>
                                          <p:attrName>ppt_w</p:attrName>
                                        </p:attrNameLst>
                                      </p:cBhvr>
                                      <p:tavLst>
                                        <p:tav tm="0">
                                          <p:val>
                                            <p:strVal val="#ppt_w*0.70"/>
                                          </p:val>
                                        </p:tav>
                                        <p:tav tm="100000">
                                          <p:val>
                                            <p:strVal val="#ppt_w"/>
                                          </p:val>
                                        </p:tav>
                                      </p:tavLst>
                                    </p:anim>
                                    <p:anim calcmode="lin" valueType="num">
                                      <p:cBhvr>
                                        <p:cTn id="13" dur="1000" fill="hold"/>
                                        <p:tgtEl>
                                          <p:spTgt spid="24"/>
                                        </p:tgtEl>
                                        <p:attrNameLst>
                                          <p:attrName>ppt_h</p:attrName>
                                        </p:attrNameLst>
                                      </p:cBhvr>
                                      <p:tavLst>
                                        <p:tav tm="0">
                                          <p:val>
                                            <p:strVal val="#ppt_h"/>
                                          </p:val>
                                        </p:tav>
                                        <p:tav tm="100000">
                                          <p:val>
                                            <p:strVal val="#ppt_h"/>
                                          </p:val>
                                        </p:tav>
                                      </p:tavLst>
                                    </p:anim>
                                    <p:animEffect transition="in" filter="fade">
                                      <p:cBhvr>
                                        <p:cTn id="14" dur="1000"/>
                                        <p:tgtEl>
                                          <p:spTgt spid="24"/>
                                        </p:tgtEl>
                                      </p:cBhvr>
                                    </p:animEffect>
                                  </p:childTnLst>
                                </p:cTn>
                              </p:par>
                              <p:par>
                                <p:cTn id="15" presetID="42"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p:bldP spid="2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p:nvPr/>
        </p:nvSpPr>
        <p:spPr>
          <a:xfrm>
            <a:off x="845185" y="1874520"/>
            <a:ext cx="6269355" cy="3467100"/>
          </a:xfrm>
          <a:prstGeom prst="rect">
            <a:avLst/>
          </a:prstGeom>
          <a:solidFill>
            <a:srgbClr val="F6C0CD">
              <a:alpha val="90000"/>
            </a:srgbClr>
          </a:solidFill>
          <a:ln w="3175">
            <a:noFill/>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latin typeface="+mn-lt"/>
              <a:ea typeface="+mn-ea"/>
              <a:cs typeface="+mn-ea"/>
              <a:sym typeface="+mn-lt"/>
            </a:endParaRPr>
          </a:p>
        </p:txBody>
      </p:sp>
      <p:sp>
        <p:nvSpPr>
          <p:cNvPr id="26" name="Shape 484"/>
          <p:cNvSpPr/>
          <p:nvPr/>
        </p:nvSpPr>
        <p:spPr>
          <a:xfrm>
            <a:off x="1137920" y="2225040"/>
            <a:ext cx="5958205" cy="2847975"/>
          </a:xfrm>
          <a:prstGeom prst="rect">
            <a:avLst/>
          </a:prstGeom>
          <a:ln w="3175">
            <a:miter lim="400000"/>
          </a:ln>
        </p:spPr>
        <p:txBody>
          <a:bodyPr lIns="38100" tIns="38100" rIns="38100" bIns="38100">
            <a:normAutofit/>
          </a:bodyPr>
          <a:lstStyle/>
          <a:p>
            <a:pPr algn="just"/>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def main():</a:t>
            </a:r>
          </a:p>
          <a:p>
            <a:pPr algn="just"/>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random.seed(0)</a:t>
            </a:r>
          </a:p>
          <a:p>
            <a:pPr algn="just"/>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np.random.seed(0)</a:t>
            </a:r>
          </a:p>
          <a:p>
            <a:pPr algn="just"/>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xN, yN, alpha = </a:t>
            </a:r>
            <a:r>
              <a:rPr lang="en-US" alt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5</a:t>
            </a:r>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a:t>
            </a:r>
            <a:r>
              <a:rPr lang="en-US" alt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5</a:t>
            </a:r>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0.8  # 设置种群的规模</a:t>
            </a:r>
          </a:p>
          <a:p>
            <a:pPr algn="just"/>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population = np.random.rand(xN * yN).reshape(xN, yN) * 1.0</a:t>
            </a:r>
          </a:p>
          <a:p>
            <a:pPr algn="just"/>
            <a:endPar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endParaRPr>
          </a:p>
          <a:p>
            <a:pPr algn="just"/>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print('交叉前的种群规模：')</a:t>
            </a:r>
          </a:p>
          <a:p>
            <a:pPr algn="just"/>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print(population)</a:t>
            </a:r>
          </a:p>
          <a:p>
            <a:pPr algn="just"/>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 交叉</a:t>
            </a:r>
          </a:p>
          <a:p>
            <a:pPr algn="just"/>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SBX(population, alpha, np.array([1] * </a:t>
            </a:r>
            <a:r>
              <a:rPr lang="en-US" alt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5</a:t>
            </a:r>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0.5)</a:t>
            </a:r>
          </a:p>
          <a:p>
            <a:pPr algn="just"/>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print('交叉后的结果：')</a:t>
            </a:r>
          </a:p>
          <a:p>
            <a:pPr algn="just"/>
            <a:r>
              <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print(population)</a:t>
            </a:r>
          </a:p>
        </p:txBody>
      </p:sp>
      <p:pic>
        <p:nvPicPr>
          <p:cNvPr id="49" name="图片 4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6147" y="6115337"/>
            <a:ext cx="1725208" cy="545952"/>
          </a:xfrm>
          <a:prstGeom prst="rect">
            <a:avLst/>
          </a:prstGeom>
        </p:spPr>
      </p:pic>
      <p:sp>
        <p:nvSpPr>
          <p:cNvPr id="3" name="文本框 2"/>
          <p:cNvSpPr txBox="1"/>
          <p:nvPr/>
        </p:nvSpPr>
        <p:spPr>
          <a:xfrm>
            <a:off x="1661160" y="548640"/>
            <a:ext cx="4573270" cy="922020"/>
          </a:xfrm>
          <a:prstGeom prst="rect">
            <a:avLst/>
          </a:prstGeom>
          <a:noFill/>
        </p:spPr>
        <p:txBody>
          <a:bodyPr wrap="square" rtlCol="0">
            <a:spAutoFit/>
          </a:bodyPr>
          <a:lstStyle/>
          <a:p>
            <a:r>
              <a:rPr lang="zh-CN" altLang="en-US"/>
              <a:t>先定义</a:t>
            </a:r>
            <a:r>
              <a:rPr lang="en-US" altLang="zh-CN"/>
              <a:t>main</a:t>
            </a:r>
            <a:r>
              <a:rPr lang="zh-CN" altLang="en-US"/>
              <a:t>函数</a:t>
            </a:r>
            <a:r>
              <a:rPr lang="en-US" altLang="zh-CN"/>
              <a:t>,</a:t>
            </a:r>
            <a:r>
              <a:rPr lang="zh-CN" altLang="en-US"/>
              <a:t>设置好初始值</a:t>
            </a:r>
          </a:p>
          <a:p>
            <a:r>
              <a:rPr lang="zh-CN" altLang="en-US"/>
              <a:t>定义好</a:t>
            </a:r>
            <a:r>
              <a:rPr lang="en-US" altLang="zh-CN"/>
              <a:t> parent </a:t>
            </a:r>
            <a:r>
              <a:rPr lang="zh-CN" altLang="en-US"/>
              <a:t>的规模</a:t>
            </a:r>
          </a:p>
          <a:p>
            <a:r>
              <a:rPr lang="zh-CN" altLang="en-US"/>
              <a:t>设置值</a:t>
            </a:r>
            <a:r>
              <a:rPr lang="en-US" altLang="zh-CN"/>
              <a:t> aplha </a:t>
            </a:r>
            <a:r>
              <a:rPr lang="zh-CN" altLang="en-US"/>
              <a:t>交叉概率</a:t>
            </a:r>
            <a:r>
              <a:rPr lang="en-US" altLang="zh-CN"/>
              <a:t> </a:t>
            </a:r>
            <a:r>
              <a:rPr lang="zh-CN" altLang="en-US"/>
              <a:t>和</a:t>
            </a:r>
            <a:r>
              <a:rPr lang="en-US" altLang="zh-CN"/>
              <a:t> </a:t>
            </a:r>
            <a:r>
              <a:rPr lang="zh-CN" altLang="en-US"/>
              <a:t>随机数</a:t>
            </a:r>
            <a:r>
              <a:rPr lang="en-US" altLang="zh-CN"/>
              <a:t> u </a:t>
            </a:r>
          </a:p>
        </p:txBody>
      </p:sp>
      <p:pic>
        <p:nvPicPr>
          <p:cNvPr id="5" name="图片 4"/>
          <p:cNvPicPr>
            <a:picLocks noChangeAspect="1"/>
          </p:cNvPicPr>
          <p:nvPr/>
        </p:nvPicPr>
        <p:blipFill>
          <a:blip r:embed="rId4"/>
          <a:stretch>
            <a:fillRect/>
          </a:stretch>
        </p:blipFill>
        <p:spPr>
          <a:xfrm>
            <a:off x="5593080" y="365760"/>
            <a:ext cx="6267450" cy="14001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76"/>
                                        </p:tgtEl>
                                        <p:attrNameLst>
                                          <p:attrName>style.visibility</p:attrName>
                                        </p:attrNameLst>
                                      </p:cBhvr>
                                      <p:to>
                                        <p:strVal val="visible"/>
                                      </p:to>
                                    </p:set>
                                    <p:animEffect transition="in" filter="fade">
                                      <p:cBhvr>
                                        <p:cTn id="7" dur="1000"/>
                                        <p:tgtEl>
                                          <p:spTgt spid="476"/>
                                        </p:tgtEl>
                                      </p:cBhvr>
                                    </p:animEffect>
                                    <p:anim calcmode="lin" valueType="num">
                                      <p:cBhvr>
                                        <p:cTn id="8" dur="1000" fill="hold"/>
                                        <p:tgtEl>
                                          <p:spTgt spid="476"/>
                                        </p:tgtEl>
                                        <p:attrNameLst>
                                          <p:attrName>ppt_x</p:attrName>
                                        </p:attrNameLst>
                                      </p:cBhvr>
                                      <p:tavLst>
                                        <p:tav tm="0">
                                          <p:val>
                                            <p:strVal val="#ppt_x"/>
                                          </p:val>
                                        </p:tav>
                                        <p:tav tm="100000">
                                          <p:val>
                                            <p:strVal val="#ppt_x"/>
                                          </p:val>
                                        </p:tav>
                                      </p:tavLst>
                                    </p:anim>
                                    <p:anim calcmode="lin" valueType="num">
                                      <p:cBhvr>
                                        <p:cTn id="9" dur="1000" fill="hold"/>
                                        <p:tgtEl>
                                          <p:spTgt spid="47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1000"/>
                                        <p:tgtEl>
                                          <p:spTgt spid="26"/>
                                        </p:tgtEl>
                                      </p:cBhvr>
                                    </p:animEffect>
                                    <p:anim calcmode="lin" valueType="num">
                                      <p:cBhvr>
                                        <p:cTn id="14" dur="1000" fill="hold"/>
                                        <p:tgtEl>
                                          <p:spTgt spid="26"/>
                                        </p:tgtEl>
                                        <p:attrNameLst>
                                          <p:attrName>ppt_x</p:attrName>
                                        </p:attrNameLst>
                                      </p:cBhvr>
                                      <p:tavLst>
                                        <p:tav tm="0">
                                          <p:val>
                                            <p:strVal val="#ppt_x"/>
                                          </p:val>
                                        </p:tav>
                                        <p:tav tm="100000">
                                          <p:val>
                                            <p:strVal val="#ppt_x"/>
                                          </p:val>
                                        </p:tav>
                                      </p:tavLst>
                                    </p:anim>
                                    <p:anim calcmode="lin" valueType="num">
                                      <p:cBhvr>
                                        <p:cTn id="15"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wheel(1)">
                                      <p:cBhvr>
                                        <p:cTn id="20" dur="20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8" presetClass="entr" presetSubtype="16"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diamond(in)">
                                      <p:cBhvr>
                                        <p:cTn id="25"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6" grpId="0" bldLvl="0" animBg="1"/>
      <p:bldP spid="26" grpId="0" animBg="1"/>
      <p:bldP spid="3" grpId="0"/>
      <p:bldP spid="3"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l="1853" t="6587" b="8766"/>
          <a:stretch>
            <a:fillRect/>
          </a:stretch>
        </p:blipFill>
        <p:spPr>
          <a:xfrm>
            <a:off x="0" y="1745020"/>
            <a:ext cx="12192000" cy="5112980"/>
          </a:xfrm>
          <a:prstGeom prst="rect">
            <a:avLst/>
          </a:prstGeom>
        </p:spPr>
      </p:pic>
      <p:sp>
        <p:nvSpPr>
          <p:cNvPr id="2" name="矩形 1"/>
          <p:cNvSpPr/>
          <p:nvPr/>
        </p:nvSpPr>
        <p:spPr>
          <a:xfrm>
            <a:off x="4175760" y="887550"/>
            <a:ext cx="3730953" cy="607695"/>
          </a:xfrm>
          <a:prstGeom prst="rect">
            <a:avLst/>
          </a:prstGeom>
        </p:spPr>
        <p:txBody>
          <a:bodyPr wrap="square" lIns="116421" tIns="58211" rIns="116421" bIns="58211">
            <a:spAutoFit/>
          </a:bodyPr>
          <a:lstStyle/>
          <a:p>
            <a:pPr lvl="0" algn="dist"/>
            <a:r>
              <a:rPr lang="zh-CN" altLang="en-US" sz="3200" b="1" dirty="0">
                <a:ln w="38100">
                  <a:noFill/>
                </a:ln>
                <a:solidFill>
                  <a:srgbClr val="F6C0CD"/>
                </a:solidFill>
                <a:latin typeface="方正兰亭黑_GBK" panose="02000000000000000000" pitchFamily="2" charset="-122"/>
                <a:ea typeface="方正兰亭黑_GBK" panose="02000000000000000000" pitchFamily="2" charset="-122"/>
              </a:rPr>
              <a:t>实现</a:t>
            </a:r>
            <a:r>
              <a:rPr lang="en-US" altLang="zh-CN" sz="3200" b="1" dirty="0">
                <a:ln w="38100">
                  <a:noFill/>
                </a:ln>
                <a:solidFill>
                  <a:srgbClr val="F6C0CD"/>
                </a:solidFill>
                <a:latin typeface="方正兰亭黑_GBK" panose="02000000000000000000" pitchFamily="2" charset="-122"/>
                <a:ea typeface="方正兰亭黑_GBK" panose="02000000000000000000" pitchFamily="2" charset="-122"/>
              </a:rPr>
              <a:t>SBX</a:t>
            </a:r>
            <a:r>
              <a:rPr lang="zh-CN" altLang="en-US" sz="3200" b="1" dirty="0">
                <a:ln w="38100">
                  <a:noFill/>
                </a:ln>
                <a:solidFill>
                  <a:srgbClr val="F6C0CD"/>
                </a:solidFill>
                <a:latin typeface="方正兰亭黑_GBK" panose="02000000000000000000" pitchFamily="2" charset="-122"/>
                <a:ea typeface="方正兰亭黑_GBK" panose="02000000000000000000" pitchFamily="2" charset="-122"/>
              </a:rPr>
              <a:t>算法函数</a:t>
            </a:r>
          </a:p>
        </p:txBody>
      </p:sp>
      <p:cxnSp>
        <p:nvCxnSpPr>
          <p:cNvPr id="14" name="直接连接符 13"/>
          <p:cNvCxnSpPr/>
          <p:nvPr/>
        </p:nvCxnSpPr>
        <p:spPr>
          <a:xfrm>
            <a:off x="4175760" y="1508760"/>
            <a:ext cx="3730953" cy="0"/>
          </a:xfrm>
          <a:prstGeom prst="line">
            <a:avLst/>
          </a:prstGeom>
          <a:noFill/>
          <a:ln w="12700" cap="flat" cmpd="sng" algn="ctr">
            <a:solidFill>
              <a:schemeClr val="tx1"/>
            </a:solidFill>
            <a:prstDash val="dash"/>
            <a:headEnd type="none" w="med" len="med"/>
            <a:tailEnd type="none" w="med" len="med"/>
          </a:ln>
          <a:effectLst/>
        </p:spPr>
      </p:cxnSp>
      <p:grpSp>
        <p:nvGrpSpPr>
          <p:cNvPr id="9" name="组合 8"/>
          <p:cNvGrpSpPr/>
          <p:nvPr/>
        </p:nvGrpSpPr>
        <p:grpSpPr>
          <a:xfrm>
            <a:off x="226060" y="-24765"/>
            <a:ext cx="3309620" cy="664845"/>
            <a:chOff x="226060" y="-24765"/>
            <a:chExt cx="2906712" cy="664845"/>
          </a:xfrm>
        </p:grpSpPr>
        <p:sp>
          <p:nvSpPr>
            <p:cNvPr id="13" name="文本框 12"/>
            <p:cNvSpPr txBox="1"/>
            <p:nvPr/>
          </p:nvSpPr>
          <p:spPr>
            <a:xfrm>
              <a:off x="769937" y="107602"/>
              <a:ext cx="2362835" cy="400110"/>
            </a:xfrm>
            <a:prstGeom prst="rect">
              <a:avLst/>
            </a:prstGeom>
            <a:noFill/>
            <a:ln>
              <a:noFill/>
            </a:ln>
          </p:spPr>
          <p:txBody>
            <a:bodyPr wrap="square" rtlCol="0">
              <a:spAutoFit/>
            </a:bodyPr>
            <a:lstStyle/>
            <a:p>
              <a:pPr algn="dist"/>
              <a:r>
                <a:rPr lang="zh-CN" altLang="en-US" sz="2000" spc="300" dirty="0">
                  <a:solidFill>
                    <a:srgbClr val="313539"/>
                  </a:solidFill>
                  <a:latin typeface="方正兰亭黑_GBK" panose="02000000000000000000" pitchFamily="2" charset="-122"/>
                  <a:ea typeface="方正兰亭黑_GBK" panose="02000000000000000000" pitchFamily="2" charset="-122"/>
                  <a:cs typeface="Vrinda" panose="020B0502040204020203" pitchFamily="34" charset="0"/>
                  <a:sym typeface="+mn-ea"/>
                </a:rPr>
                <a:t>单击此处输入标题</a:t>
              </a:r>
              <a:endParaRPr lang="en-US" altLang="zh-CN" sz="2000" spc="300" dirty="0">
                <a:solidFill>
                  <a:srgbClr val="313539"/>
                </a:solidFill>
                <a:latin typeface="方正兰亭黑_GBK" panose="02000000000000000000" pitchFamily="2" charset="-122"/>
                <a:ea typeface="方正兰亭黑_GBK" panose="02000000000000000000" pitchFamily="2" charset="-122"/>
                <a:cs typeface="Vrinda" panose="020B0502040204020203" pitchFamily="34" charset="0"/>
                <a:sym typeface="+mn-ea"/>
              </a:endParaRPr>
            </a:p>
          </p:txBody>
        </p:sp>
        <p:sp>
          <p:nvSpPr>
            <p:cNvPr id="15" name="Rectangle 12"/>
            <p:cNvSpPr/>
            <p:nvPr/>
          </p:nvSpPr>
          <p:spPr>
            <a:xfrm>
              <a:off x="226060" y="-24765"/>
              <a:ext cx="474980" cy="664845"/>
            </a:xfrm>
            <a:prstGeom prst="rect">
              <a:avLst/>
            </a:prstGeom>
            <a:solidFill>
              <a:srgbClr val="F6C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Calibri" panose="020F0502020204030204"/>
                </a:rPr>
                <a:t>04</a:t>
              </a:r>
              <a:endParaRPr lang="en-US" sz="2000" b="1" dirty="0">
                <a:solidFill>
                  <a:schemeClr val="bg1"/>
                </a:solidFill>
                <a:latin typeface="Calibri" panose="020F0502020204030204"/>
              </a:endParaRPr>
            </a:p>
          </p:txBody>
        </p:sp>
      </p:grpSp>
      <p:sp>
        <p:nvSpPr>
          <p:cNvPr id="17" name="Rectangle 19"/>
          <p:cNvSpPr/>
          <p:nvPr/>
        </p:nvSpPr>
        <p:spPr>
          <a:xfrm>
            <a:off x="445135" y="1935480"/>
            <a:ext cx="11311255" cy="4529455"/>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u="none" strike="noStrike" kern="1200" cap="none" spc="0" normalizeH="0" baseline="0" noProof="0" dirty="0">
              <a:ln>
                <a:noFill/>
              </a:ln>
              <a:solidFill>
                <a:srgbClr val="F6F8F8"/>
              </a:solidFill>
              <a:effectLst/>
              <a:uLnTx/>
              <a:uFillTx/>
              <a:latin typeface="Arial" panose="020B0604020202020204"/>
              <a:ea typeface="方正兰亭黑_GBK" panose="02000000000000000000" pitchFamily="2" charset="-122"/>
              <a:cs typeface="+mn-ea"/>
              <a:sym typeface="+mn-lt"/>
            </a:endParaRPr>
          </a:p>
        </p:txBody>
      </p:sp>
      <p:sp>
        <p:nvSpPr>
          <p:cNvPr id="3" name="文本框 2"/>
          <p:cNvSpPr txBox="1"/>
          <p:nvPr/>
        </p:nvSpPr>
        <p:spPr>
          <a:xfrm>
            <a:off x="6050280" y="2367280"/>
            <a:ext cx="5425440" cy="4004945"/>
          </a:xfrm>
          <a:prstGeom prst="rect">
            <a:avLst/>
          </a:prstGeom>
          <a:noFill/>
        </p:spPr>
        <p:txBody>
          <a:bodyPr wrap="square" rtlCol="0">
            <a:spAutoFit/>
          </a:bodyPr>
          <a:lstStyle/>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for j in range(V):</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if randList.any() &lt;= 0.5:</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beta[j] = (2.0 * randList[j]) ** (1.0 / (u + 1))</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else:</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beta[j] = (1.0 / (2.0 * (1 - randList[j]))) ** (1.0 / (u + 1))</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 随机选取两个个体</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old_p1 = population[p1,]</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old_p2 = population[p2,]</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 </a:t>
            </a:r>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rPr>
              <a:t>交叉</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new_p1 = 0.5 * ((1 + beta) * old_p1 + (1 - beta) * old_p2)</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new_p2 = 0.5 * ((1 - beta) * old_p1 + (1 + beta) * old_p2)</a:t>
            </a:r>
          </a:p>
        </p:txBody>
      </p:sp>
      <p:pic>
        <p:nvPicPr>
          <p:cNvPr id="49" name="图片 4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40732" y="107602"/>
            <a:ext cx="1725208" cy="545952"/>
          </a:xfrm>
          <a:prstGeom prst="rect">
            <a:avLst/>
          </a:prstGeom>
        </p:spPr>
      </p:pic>
      <p:sp>
        <p:nvSpPr>
          <p:cNvPr id="4" name="文本框 3"/>
          <p:cNvSpPr txBox="1"/>
          <p:nvPr/>
        </p:nvSpPr>
        <p:spPr>
          <a:xfrm>
            <a:off x="965200" y="2367280"/>
            <a:ext cx="4805045" cy="3446145"/>
          </a:xfrm>
          <a:prstGeom prst="rect">
            <a:avLst/>
          </a:prstGeom>
          <a:noFill/>
        </p:spPr>
        <p:txBody>
          <a:bodyPr wrap="square" rtlCol="0">
            <a:spAutoFit/>
          </a:bodyPr>
          <a:lstStyle/>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def SBX(population, alpha, numRangeList, u):</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N = population.shape[0]</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V = population.shape[1]</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populationList = range(N)</a:t>
            </a:r>
          </a:p>
          <a:p>
            <a:pPr algn="just">
              <a:lnSpc>
                <a:spcPct val="130000"/>
              </a:lnSpc>
            </a:pP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for _ in range(N):</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r = random.random()</a:t>
            </a:r>
          </a:p>
          <a:p>
            <a:pPr algn="just">
              <a:lnSpc>
                <a:spcPct val="130000"/>
              </a:lnSpc>
            </a:pP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if r &lt; alpha:</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p1, p2 = random.sample(populationList, 2)</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beta = np.array([0] * V)</a:t>
            </a: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randList = np.random.random(V)</a:t>
            </a: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500"/>
                                        <p:tgtEl>
                                          <p:spTgt spid="14"/>
                                        </p:tgtEl>
                                      </p:cBhvr>
                                    </p:animEffect>
                                  </p:childTnLst>
                                </p:cTn>
                              </p:par>
                              <p:par>
                                <p:cTn id="11" presetID="22" presetClass="entr" presetSubtype="4" fill="hold" grpId="0" nodeType="withEffect">
                                  <p:stCondLst>
                                    <p:cond delay="50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par>
                                <p:cTn id="14" presetID="22" presetClass="entr" presetSubtype="4" fill="hold" grpId="0" nodeType="withEffect">
                                  <p:stCondLst>
                                    <p:cond delay="50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 name="Shape 1218"/>
          <p:cNvSpPr/>
          <p:nvPr/>
        </p:nvSpPr>
        <p:spPr>
          <a:xfrm>
            <a:off x="5273040" y="1463040"/>
            <a:ext cx="6301105" cy="3360420"/>
          </a:xfrm>
          <a:prstGeom prst="rect">
            <a:avLst/>
          </a:prstGeom>
          <a:ln w="3175">
            <a:miter lim="400000"/>
          </a:ln>
        </p:spPr>
        <p:txBody>
          <a:bodyPr lIns="38100" tIns="38100" rIns="38100" bIns="38100"/>
          <a:lstStyle/>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sym typeface="+mn-ea"/>
              </a:rPr>
              <a:t> # 上下界判断</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sym typeface="+mn-ea"/>
              </a:rPr>
              <a:t>                new_p1 = np.max(np.vstack((new_p1, np.array([0] * V))), 0)</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sym typeface="+mn-ea"/>
              </a:rPr>
              <a:t>                new_p1 = np.min(np.vstack((new_p1, numRangeList)), 0)</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sym typeface="+mn-ea"/>
              </a:rPr>
              <a:t>                new_p2 = np.max(np.vstack((new_p2, np.array([0] * V))), 0)</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sym typeface="+mn-ea"/>
              </a:rPr>
              <a:t>                new_p2 = np.min(np.vstack((new_p2, numRangeList)), 0)</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sym typeface="+mn-ea"/>
              </a:rPr>
              <a:t>                # 将交叉后的个体返回给种群</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sym typeface="+mn-ea"/>
              </a:rPr>
              <a:t>                population[p1,] = new_p1</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sym typeface="+mn-ea"/>
              </a:rPr>
              <a:t>                population[p2,] = new_p2</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a:p>
            <a:pPr algn="just"/>
            <a:endParaRPr 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endParaRPr>
          </a:p>
        </p:txBody>
      </p:sp>
      <p:pic>
        <p:nvPicPr>
          <p:cNvPr id="15" name="图片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5080" y="6088284"/>
            <a:ext cx="1725208" cy="545952"/>
          </a:xfrm>
          <a:prstGeom prst="rect">
            <a:avLst/>
          </a:prstGeom>
        </p:spPr>
      </p:pic>
      <p:pic>
        <p:nvPicPr>
          <p:cNvPr id="2" name="图片 1"/>
          <p:cNvPicPr>
            <a:picLocks noChangeAspect="1"/>
          </p:cNvPicPr>
          <p:nvPr/>
        </p:nvPicPr>
        <p:blipFill>
          <a:blip r:embed="rId3"/>
          <a:stretch>
            <a:fillRect/>
          </a:stretch>
        </p:blipFill>
        <p:spPr>
          <a:xfrm>
            <a:off x="5090160" y="4601210"/>
            <a:ext cx="6296025" cy="1438275"/>
          </a:xfrm>
          <a:prstGeom prst="rect">
            <a:avLst/>
          </a:prstGeom>
        </p:spPr>
      </p:pic>
      <p:pic>
        <p:nvPicPr>
          <p:cNvPr id="3" name="图片 2"/>
          <p:cNvPicPr>
            <a:picLocks noChangeAspect="1"/>
          </p:cNvPicPr>
          <p:nvPr/>
        </p:nvPicPr>
        <p:blipFill>
          <a:blip r:embed="rId4"/>
          <a:stretch>
            <a:fillRect/>
          </a:stretch>
        </p:blipFill>
        <p:spPr>
          <a:xfrm>
            <a:off x="426720" y="1554480"/>
            <a:ext cx="4577715" cy="34486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1218"/>
                                        </p:tgtEl>
                                        <p:attrNameLst>
                                          <p:attrName>style.visibility</p:attrName>
                                        </p:attrNameLst>
                                      </p:cBhvr>
                                      <p:to>
                                        <p:strVal val="visible"/>
                                      </p:to>
                                    </p:set>
                                    <p:anim calcmode="lin" valueType="num">
                                      <p:cBhvr>
                                        <p:cTn id="7" dur="1000" fill="hold"/>
                                        <p:tgtEl>
                                          <p:spTgt spid="1218"/>
                                        </p:tgtEl>
                                        <p:attrNameLst>
                                          <p:attrName>ppt_w</p:attrName>
                                        </p:attrNameLst>
                                      </p:cBhvr>
                                      <p:tavLst>
                                        <p:tav tm="0">
                                          <p:val>
                                            <p:strVal val="#ppt_w*0.70"/>
                                          </p:val>
                                        </p:tav>
                                        <p:tav tm="100000">
                                          <p:val>
                                            <p:strVal val="#ppt_w"/>
                                          </p:val>
                                        </p:tav>
                                      </p:tavLst>
                                    </p:anim>
                                    <p:anim calcmode="lin" valueType="num">
                                      <p:cBhvr>
                                        <p:cTn id="8" dur="1000" fill="hold"/>
                                        <p:tgtEl>
                                          <p:spTgt spid="1218"/>
                                        </p:tgtEl>
                                        <p:attrNameLst>
                                          <p:attrName>ppt_h</p:attrName>
                                        </p:attrNameLst>
                                      </p:cBhvr>
                                      <p:tavLst>
                                        <p:tav tm="0">
                                          <p:val>
                                            <p:strVal val="#ppt_h"/>
                                          </p:val>
                                        </p:tav>
                                        <p:tav tm="100000">
                                          <p:val>
                                            <p:strVal val="#ppt_h"/>
                                          </p:val>
                                        </p:tav>
                                      </p:tavLst>
                                    </p:anim>
                                    <p:animEffect transition="in" filter="fade">
                                      <p:cBhvr>
                                        <p:cTn id="9" dur="1000"/>
                                        <p:tgtEl>
                                          <p:spTgt spid="1218"/>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8" presetClass="entr" presetSubtype="16"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amond(in)">
                                      <p:cBhvr>
                                        <p:cTn id="19"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60000"/>
          </a:schemeClr>
        </a:solidFill>
        <a:effectLst/>
      </p:bgPr>
    </p:bg>
    <p:spTree>
      <p:nvGrpSpPr>
        <p:cNvPr id="1" name=""/>
        <p:cNvGrpSpPr/>
        <p:nvPr/>
      </p:nvGrpSpPr>
      <p:grpSpPr>
        <a:xfrm>
          <a:off x="0" y="0"/>
          <a:ext cx="0" cy="0"/>
          <a:chOff x="0" y="0"/>
          <a:chExt cx="0" cy="0"/>
        </a:xfrm>
      </p:grpSpPr>
      <p:pic>
        <p:nvPicPr>
          <p:cNvPr id="14" name="图片 13"/>
          <p:cNvPicPr>
            <a:picLocks noChangeAspect="1"/>
          </p:cNvPicPr>
          <p:nvPr/>
        </p:nvPicPr>
        <p:blipFill rotWithShape="1">
          <a:blip r:embed="rId3" cstate="print">
            <a:extLst>
              <a:ext uri="{28A0092B-C50C-407E-A947-70E740481C1C}">
                <a14:useLocalDpi xmlns:a14="http://schemas.microsoft.com/office/drawing/2010/main" val="0"/>
              </a:ext>
            </a:extLst>
          </a:blip>
          <a:srcRect r="1250"/>
          <a:stretch>
            <a:fillRect/>
          </a:stretch>
        </p:blipFill>
        <p:spPr>
          <a:xfrm>
            <a:off x="-2" y="365307"/>
            <a:ext cx="12192002" cy="5292790"/>
          </a:xfrm>
          <a:prstGeom prst="rect">
            <a:avLst/>
          </a:prstGeom>
        </p:spPr>
      </p:pic>
      <p:sp>
        <p:nvSpPr>
          <p:cNvPr id="6" name="文本框 5"/>
          <p:cNvSpPr txBox="1"/>
          <p:nvPr/>
        </p:nvSpPr>
        <p:spPr>
          <a:xfrm>
            <a:off x="3676179" y="6263640"/>
            <a:ext cx="4839632" cy="307777"/>
          </a:xfrm>
          <a:prstGeom prst="rect">
            <a:avLst/>
          </a:prstGeom>
          <a:noFill/>
        </p:spPr>
        <p:txBody>
          <a:bodyPr wrap="square" rtlCol="0">
            <a:spAutoFit/>
          </a:bodyPr>
          <a:lstStyle/>
          <a:p>
            <a:pPr algn="dist"/>
            <a:r>
              <a:rPr lang="en-US" altLang="zh-CN" sz="1400" dirty="0">
                <a:solidFill>
                  <a:schemeClr val="tx1">
                    <a:lumMod val="65000"/>
                    <a:lumOff val="35000"/>
                  </a:schemeClr>
                </a:solidFill>
                <a:latin typeface="Adobe 仿宋 Std R" panose="02020400000000000000" pitchFamily="18" charset="-122"/>
                <a:ea typeface="Adobe 仿宋 Std R" panose="02020400000000000000" pitchFamily="18" charset="-122"/>
              </a:rPr>
              <a:t>SPRING IN SICHUAN UNIVERSITY</a:t>
            </a:r>
          </a:p>
        </p:txBody>
      </p:sp>
      <p:sp>
        <p:nvSpPr>
          <p:cNvPr id="13" name="文本框 12"/>
          <p:cNvSpPr txBox="1"/>
          <p:nvPr/>
        </p:nvSpPr>
        <p:spPr>
          <a:xfrm>
            <a:off x="4587240" y="5879068"/>
            <a:ext cx="2968451" cy="369332"/>
          </a:xfrm>
          <a:prstGeom prst="rect">
            <a:avLst/>
          </a:prstGeom>
          <a:noFill/>
        </p:spPr>
        <p:txBody>
          <a:bodyPr wrap="square" rtlCol="0">
            <a:spAutoFit/>
          </a:bodyPr>
          <a:lstStyle/>
          <a:p>
            <a:pPr algn="dist"/>
            <a:r>
              <a:rPr lang="zh-CN" altLang="en-US" b="1" dirty="0">
                <a:solidFill>
                  <a:schemeClr val="tx2"/>
                </a:solidFill>
                <a:latin typeface="方正兰亭黑_GBK" panose="02000000000000000000" pitchFamily="2" charset="-122"/>
                <a:ea typeface="方正兰亭黑_GBK" panose="02000000000000000000" pitchFamily="2" charset="-122"/>
                <a:cs typeface="+mn-ea"/>
                <a:sym typeface="+mn-lt"/>
              </a:rPr>
              <a:t>大</a:t>
            </a:r>
            <a:r>
              <a:rPr lang="en-US" altLang="zh-CN" b="1" dirty="0">
                <a:solidFill>
                  <a:schemeClr val="tx2"/>
                </a:solidFill>
                <a:latin typeface="方正兰亭黑_GBK" panose="02000000000000000000" pitchFamily="2" charset="-122"/>
                <a:ea typeface="方正兰亭黑_GBK" panose="02000000000000000000" pitchFamily="2" charset="-122"/>
                <a:cs typeface="+mn-ea"/>
                <a:sym typeface="+mn-lt"/>
              </a:rPr>
              <a:t>|</a:t>
            </a:r>
            <a:r>
              <a:rPr lang="zh-CN" altLang="en-US" b="1" dirty="0">
                <a:solidFill>
                  <a:schemeClr val="tx2"/>
                </a:solidFill>
                <a:latin typeface="方正兰亭黑_GBK" panose="02000000000000000000" pitchFamily="2" charset="-122"/>
                <a:ea typeface="方正兰亭黑_GBK" panose="02000000000000000000" pitchFamily="2" charset="-122"/>
                <a:cs typeface="+mn-ea"/>
                <a:sym typeface="+mn-lt"/>
              </a:rPr>
              <a:t>川</a:t>
            </a:r>
            <a:r>
              <a:rPr lang="en-US" altLang="zh-CN" b="1" dirty="0">
                <a:solidFill>
                  <a:schemeClr val="tx2"/>
                </a:solidFill>
                <a:latin typeface="方正兰亭黑_GBK" panose="02000000000000000000" pitchFamily="2" charset="-122"/>
                <a:ea typeface="方正兰亭黑_GBK" panose="02000000000000000000" pitchFamily="2" charset="-122"/>
                <a:cs typeface="+mn-ea"/>
                <a:sym typeface="+mn-lt"/>
              </a:rPr>
              <a:t>|</a:t>
            </a:r>
            <a:r>
              <a:rPr lang="zh-CN" altLang="en-US" b="1" dirty="0">
                <a:solidFill>
                  <a:schemeClr val="tx2"/>
                </a:solidFill>
                <a:latin typeface="方正兰亭黑_GBK" panose="02000000000000000000" pitchFamily="2" charset="-122"/>
                <a:ea typeface="方正兰亭黑_GBK" panose="02000000000000000000" pitchFamily="2" charset="-122"/>
                <a:cs typeface="+mn-ea"/>
                <a:sym typeface="+mn-lt"/>
              </a:rPr>
              <a:t>出</a:t>
            </a:r>
            <a:r>
              <a:rPr lang="en-US" altLang="zh-CN" b="1" dirty="0">
                <a:solidFill>
                  <a:schemeClr val="tx2"/>
                </a:solidFill>
                <a:latin typeface="方正兰亭黑_GBK" panose="02000000000000000000" pitchFamily="2" charset="-122"/>
                <a:ea typeface="方正兰亭黑_GBK" panose="02000000000000000000" pitchFamily="2" charset="-122"/>
                <a:cs typeface="+mn-ea"/>
                <a:sym typeface="+mn-lt"/>
              </a:rPr>
              <a:t>|</a:t>
            </a:r>
            <a:r>
              <a:rPr lang="zh-CN" altLang="en-US" b="1" dirty="0">
                <a:solidFill>
                  <a:schemeClr val="tx2"/>
                </a:solidFill>
                <a:latin typeface="方正兰亭黑_GBK" panose="02000000000000000000" pitchFamily="2" charset="-122"/>
                <a:ea typeface="方正兰亭黑_GBK" panose="02000000000000000000" pitchFamily="2" charset="-122"/>
                <a:cs typeface="+mn-ea"/>
                <a:sym typeface="+mn-lt"/>
              </a:rPr>
              <a:t>品</a:t>
            </a:r>
          </a:p>
        </p:txBody>
      </p:sp>
      <p:sp>
        <p:nvSpPr>
          <p:cNvPr id="10" name="文本框 9"/>
          <p:cNvSpPr txBox="1"/>
          <p:nvPr/>
        </p:nvSpPr>
        <p:spPr>
          <a:xfrm>
            <a:off x="5958840" y="1497878"/>
            <a:ext cx="1965960" cy="1862048"/>
          </a:xfrm>
          <a:prstGeom prst="rect">
            <a:avLst/>
          </a:prstGeom>
          <a:noFill/>
        </p:spPr>
        <p:txBody>
          <a:bodyPr wrap="square" rtlCol="0">
            <a:spAutoFit/>
          </a:bodyPr>
          <a:lstStyle/>
          <a:p>
            <a:pPr algn="ctr"/>
            <a:r>
              <a:rPr lang="zh-CN" altLang="en-US" sz="11500" dirty="0">
                <a:solidFill>
                  <a:schemeClr val="bg1"/>
                </a:solidFill>
                <a:latin typeface="字魂55号-龙吟手书" panose="00000500000000000000" pitchFamily="2" charset="-122"/>
                <a:ea typeface="字魂55号-龙吟手书" panose="00000500000000000000" pitchFamily="2" charset="-122"/>
              </a:rPr>
              <a:t>谢</a:t>
            </a:r>
          </a:p>
        </p:txBody>
      </p:sp>
      <p:sp>
        <p:nvSpPr>
          <p:cNvPr id="11" name="文本框 10"/>
          <p:cNvSpPr txBox="1"/>
          <p:nvPr/>
        </p:nvSpPr>
        <p:spPr>
          <a:xfrm>
            <a:off x="5821680" y="3017520"/>
            <a:ext cx="1965960" cy="2646878"/>
          </a:xfrm>
          <a:prstGeom prst="rect">
            <a:avLst/>
          </a:prstGeom>
          <a:noFill/>
        </p:spPr>
        <p:txBody>
          <a:bodyPr wrap="square" rtlCol="0">
            <a:spAutoFit/>
          </a:bodyPr>
          <a:lstStyle/>
          <a:p>
            <a:pPr algn="ctr"/>
            <a:r>
              <a:rPr lang="zh-CN" altLang="en-US" sz="16600" dirty="0">
                <a:solidFill>
                  <a:schemeClr val="bg1"/>
                </a:solidFill>
                <a:latin typeface="字魂55号-龙吟手书" panose="00000500000000000000" pitchFamily="2" charset="-122"/>
                <a:ea typeface="字魂55号-龙吟手书" panose="00000500000000000000" pitchFamily="2" charset="-122"/>
              </a:rPr>
              <a:t>赏</a:t>
            </a:r>
          </a:p>
        </p:txBody>
      </p:sp>
      <p:sp>
        <p:nvSpPr>
          <p:cNvPr id="15" name="文本框 14"/>
          <p:cNvSpPr txBox="1"/>
          <p:nvPr/>
        </p:nvSpPr>
        <p:spPr>
          <a:xfrm>
            <a:off x="4450080" y="2475166"/>
            <a:ext cx="1965960" cy="1862048"/>
          </a:xfrm>
          <a:prstGeom prst="rect">
            <a:avLst/>
          </a:prstGeom>
          <a:noFill/>
        </p:spPr>
        <p:txBody>
          <a:bodyPr wrap="square" rtlCol="0">
            <a:spAutoFit/>
          </a:bodyPr>
          <a:lstStyle/>
          <a:p>
            <a:pPr algn="ctr"/>
            <a:r>
              <a:rPr lang="zh-CN" altLang="en-US" sz="11500" dirty="0">
                <a:solidFill>
                  <a:schemeClr val="bg1"/>
                </a:solidFill>
                <a:latin typeface="字魂55号-龙吟手书" panose="00000500000000000000" pitchFamily="2" charset="-122"/>
                <a:ea typeface="字魂55号-龙吟手书" panose="00000500000000000000" pitchFamily="2" charset="-122"/>
              </a:rPr>
              <a:t>观</a:t>
            </a:r>
          </a:p>
        </p:txBody>
      </p:sp>
      <p:sp>
        <p:nvSpPr>
          <p:cNvPr id="16" name="文本框 15"/>
          <p:cNvSpPr txBox="1"/>
          <p:nvPr/>
        </p:nvSpPr>
        <p:spPr>
          <a:xfrm>
            <a:off x="4541520" y="228600"/>
            <a:ext cx="1965960" cy="2646878"/>
          </a:xfrm>
          <a:prstGeom prst="rect">
            <a:avLst/>
          </a:prstGeom>
          <a:noFill/>
        </p:spPr>
        <p:txBody>
          <a:bodyPr wrap="square" rtlCol="0">
            <a:spAutoFit/>
          </a:bodyPr>
          <a:lstStyle/>
          <a:p>
            <a:pPr algn="ctr"/>
            <a:r>
              <a:rPr lang="zh-CN" altLang="en-US" sz="16600" dirty="0">
                <a:solidFill>
                  <a:schemeClr val="bg1"/>
                </a:solidFill>
                <a:latin typeface="字魂55号-龙吟手书" panose="00000500000000000000" pitchFamily="2" charset="-122"/>
                <a:ea typeface="字魂55号-龙吟手书" panose="00000500000000000000" pitchFamily="2" charset="-122"/>
              </a:rPr>
              <a:t>谢</a:t>
            </a:r>
          </a:p>
        </p:txBody>
      </p:sp>
      <p:pic>
        <p:nvPicPr>
          <p:cNvPr id="17" name="图片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6116" y="1117722"/>
            <a:ext cx="2182408" cy="69063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2000"/>
                                        <p:tgtEl>
                                          <p:spTgt spid="6"/>
                                        </p:tgtEl>
                                      </p:cBhvr>
                                    </p:animEffect>
                                  </p:childTnLst>
                                </p:cTn>
                              </p:par>
                              <p:par>
                                <p:cTn id="8" presetID="55"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 calcmode="lin" valueType="num">
                                      <p:cBhvr>
                                        <p:cTn id="10" dur="1000" fill="hold"/>
                                        <p:tgtEl>
                                          <p:spTgt spid="13"/>
                                        </p:tgtEl>
                                        <p:attrNameLst>
                                          <p:attrName>ppt_w</p:attrName>
                                        </p:attrNameLst>
                                      </p:cBhvr>
                                      <p:tavLst>
                                        <p:tav tm="0">
                                          <p:val>
                                            <p:strVal val="#ppt_w*0.70"/>
                                          </p:val>
                                        </p:tav>
                                        <p:tav tm="100000">
                                          <p:val>
                                            <p:strVal val="#ppt_w"/>
                                          </p:val>
                                        </p:tav>
                                      </p:tavLst>
                                    </p:anim>
                                    <p:anim calcmode="lin" valueType="num">
                                      <p:cBhvr>
                                        <p:cTn id="11" dur="1000" fill="hold"/>
                                        <p:tgtEl>
                                          <p:spTgt spid="13"/>
                                        </p:tgtEl>
                                        <p:attrNameLst>
                                          <p:attrName>ppt_h</p:attrName>
                                        </p:attrNameLst>
                                      </p:cBhvr>
                                      <p:tavLst>
                                        <p:tav tm="0">
                                          <p:val>
                                            <p:strVal val="#ppt_h"/>
                                          </p:val>
                                        </p:tav>
                                        <p:tav tm="100000">
                                          <p:val>
                                            <p:strVal val="#ppt_h"/>
                                          </p:val>
                                        </p:tav>
                                      </p:tavLst>
                                    </p:anim>
                                    <p:animEffect transition="in" filter="fade">
                                      <p:cBhvr>
                                        <p:cTn id="12" dur="1000"/>
                                        <p:tgtEl>
                                          <p:spTgt spid="1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p:bldP spid="10" grpId="0"/>
      <p:bldP spid="11" grpId="0"/>
      <p:bldP spid="15" grpId="0"/>
      <p:bldP spid="16"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60000"/>
          </a:schemeClr>
        </a:solidFill>
        <a:effectLst/>
      </p:bgPr>
    </p:bg>
    <p:spTree>
      <p:nvGrpSpPr>
        <p:cNvPr id="1" name=""/>
        <p:cNvGrpSpPr/>
        <p:nvPr/>
      </p:nvGrpSpPr>
      <p:grpSpPr>
        <a:xfrm>
          <a:off x="0" y="0"/>
          <a:ext cx="0" cy="0"/>
          <a:chOff x="0" y="0"/>
          <a:chExt cx="0" cy="0"/>
        </a:xfrm>
      </p:grpSpPr>
      <p:pic>
        <p:nvPicPr>
          <p:cNvPr id="47" name="图片 46"/>
          <p:cNvPicPr>
            <a:picLocks noChangeAspect="1"/>
          </p:cNvPicPr>
          <p:nvPr/>
        </p:nvPicPr>
        <p:blipFill rotWithShape="1">
          <a:blip r:embed="rId3">
            <a:extLst>
              <a:ext uri="{28A0092B-C50C-407E-A947-70E740481C1C}">
                <a14:useLocalDpi xmlns:a14="http://schemas.microsoft.com/office/drawing/2010/main" val="0"/>
              </a:ext>
            </a:extLst>
          </a:blip>
          <a:srcRect l="79" t="47248" r="-192" b="38230"/>
          <a:stretch>
            <a:fillRect/>
          </a:stretch>
        </p:blipFill>
        <p:spPr>
          <a:xfrm flipH="1">
            <a:off x="-24183" y="5858063"/>
            <a:ext cx="12216183" cy="999937"/>
          </a:xfrm>
          <a:prstGeom prst="rect">
            <a:avLst/>
          </a:prstGeom>
        </p:spPr>
      </p:pic>
      <p:pic>
        <p:nvPicPr>
          <p:cNvPr id="6" name="图片 5"/>
          <p:cNvPicPr>
            <a:picLocks noChangeAspect="1"/>
          </p:cNvPicPr>
          <p:nvPr/>
        </p:nvPicPr>
        <p:blipFill rotWithShape="1">
          <a:blip r:embed="rId3">
            <a:extLst>
              <a:ext uri="{28A0092B-C50C-407E-A947-70E740481C1C}">
                <a14:useLocalDpi xmlns:a14="http://schemas.microsoft.com/office/drawing/2010/main" val="0"/>
              </a:ext>
            </a:extLst>
          </a:blip>
          <a:srcRect t="11334" b="56131"/>
          <a:stretch>
            <a:fillRect/>
          </a:stretch>
        </p:blipFill>
        <p:spPr>
          <a:xfrm flipH="1">
            <a:off x="3387" y="0"/>
            <a:ext cx="12202398" cy="2240280"/>
          </a:xfrm>
          <a:prstGeom prst="rect">
            <a:avLst/>
          </a:prstGeom>
        </p:spPr>
      </p:pic>
      <p:grpSp>
        <p:nvGrpSpPr>
          <p:cNvPr id="32" name="组合 31"/>
          <p:cNvGrpSpPr/>
          <p:nvPr/>
        </p:nvGrpSpPr>
        <p:grpSpPr>
          <a:xfrm>
            <a:off x="1568058" y="2963103"/>
            <a:ext cx="548640" cy="548640"/>
            <a:chOff x="5056532" y="1408178"/>
            <a:chExt cx="548640" cy="548640"/>
          </a:xfrm>
        </p:grpSpPr>
        <p:sp>
          <p:nvSpPr>
            <p:cNvPr id="33" name="矩形 32"/>
            <p:cNvSpPr/>
            <p:nvPr/>
          </p:nvSpPr>
          <p:spPr>
            <a:xfrm>
              <a:off x="5056532" y="1408178"/>
              <a:ext cx="548640" cy="548640"/>
            </a:xfrm>
            <a:prstGeom prst="rect">
              <a:avLst/>
            </a:prstGeom>
            <a:noFill/>
            <a:ln w="31750">
              <a:solidFill>
                <a:srgbClr val="F6C0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4" name="文本框 33"/>
            <p:cNvSpPr txBox="1"/>
            <p:nvPr/>
          </p:nvSpPr>
          <p:spPr>
            <a:xfrm>
              <a:off x="5083027" y="1454910"/>
              <a:ext cx="495649" cy="461665"/>
            </a:xfrm>
            <a:prstGeom prst="rect">
              <a:avLst/>
            </a:prstGeom>
            <a:noFill/>
          </p:spPr>
          <p:txBody>
            <a:bodyPr wrap="none" rtlCol="0">
              <a:spAutoFit/>
            </a:bodyPr>
            <a:lstStyle/>
            <a:p>
              <a:r>
                <a:rPr kumimoji="1" lang="en-US" altLang="zh-CN" sz="2400" b="1" dirty="0">
                  <a:solidFill>
                    <a:srgbClr val="F6C0CD"/>
                  </a:solidFill>
                </a:rPr>
                <a:t>01</a:t>
              </a:r>
            </a:p>
          </p:txBody>
        </p:sp>
      </p:grpSp>
      <p:sp>
        <p:nvSpPr>
          <p:cNvPr id="2" name="文本框 1"/>
          <p:cNvSpPr txBox="1"/>
          <p:nvPr/>
        </p:nvSpPr>
        <p:spPr>
          <a:xfrm>
            <a:off x="929640" y="236652"/>
            <a:ext cx="2431072" cy="1446550"/>
          </a:xfrm>
          <a:prstGeom prst="rect">
            <a:avLst/>
          </a:prstGeom>
          <a:noFill/>
        </p:spPr>
        <p:txBody>
          <a:bodyPr wrap="square" rtlCol="0">
            <a:spAutoFit/>
          </a:bodyPr>
          <a:lstStyle/>
          <a:p>
            <a:pPr algn="dist"/>
            <a:r>
              <a:rPr lang="zh-CN" altLang="en-US" sz="8800" spc="-300" dirty="0">
                <a:solidFill>
                  <a:schemeClr val="bg1"/>
                </a:solidFill>
                <a:latin typeface="字魂55号-龙吟手书" panose="00000500000000000000" pitchFamily="2" charset="-122"/>
                <a:ea typeface="字魂55号-龙吟手书" panose="00000500000000000000" pitchFamily="2" charset="-122"/>
              </a:rPr>
              <a:t>目录</a:t>
            </a:r>
            <a:endParaRPr lang="en-US" altLang="zh-CN" sz="8800" spc="-300" dirty="0">
              <a:solidFill>
                <a:schemeClr val="bg1"/>
              </a:solidFill>
              <a:latin typeface="字魂55号-龙吟手书" panose="00000500000000000000" pitchFamily="2" charset="-122"/>
              <a:ea typeface="字魂55号-龙吟手书" panose="00000500000000000000" pitchFamily="2" charset="-122"/>
            </a:endParaRPr>
          </a:p>
        </p:txBody>
      </p:sp>
      <p:sp>
        <p:nvSpPr>
          <p:cNvPr id="27" name="文本框 26"/>
          <p:cNvSpPr txBox="1"/>
          <p:nvPr/>
        </p:nvSpPr>
        <p:spPr>
          <a:xfrm>
            <a:off x="2391018" y="2885802"/>
            <a:ext cx="3064902" cy="398780"/>
          </a:xfrm>
          <a:prstGeom prst="rect">
            <a:avLst/>
          </a:prstGeom>
          <a:noFill/>
        </p:spPr>
        <p:txBody>
          <a:bodyPr wrap="square" rtlCol="0">
            <a:spAutoFit/>
          </a:bodyPr>
          <a:lstStyle/>
          <a:p>
            <a:r>
              <a:rPr lang="en-US" altLang="zh-CN" sz="2000" b="1" spc="300" dirty="0">
                <a:solidFill>
                  <a:schemeClr val="tx2"/>
                </a:solidFill>
                <a:latin typeface="方正兰亭黑_GBK" panose="02000000000000000000" pitchFamily="2" charset="-122"/>
                <a:ea typeface="方正兰亭黑_GBK" panose="02000000000000000000" pitchFamily="2" charset="-122"/>
                <a:cs typeface="+mn-ea"/>
                <a:sym typeface="+mn-lt"/>
              </a:rPr>
              <a:t>SBX </a:t>
            </a:r>
            <a:r>
              <a:rPr lang="zh-CN" altLang="en-US" sz="2000" b="1" spc="300" dirty="0">
                <a:solidFill>
                  <a:schemeClr val="tx2"/>
                </a:solidFill>
                <a:latin typeface="方正兰亭黑_GBK" panose="02000000000000000000" pitchFamily="2" charset="-122"/>
                <a:ea typeface="方正兰亭黑_GBK" panose="02000000000000000000" pitchFamily="2" charset="-122"/>
                <a:cs typeface="+mn-ea"/>
                <a:sym typeface="+mn-lt"/>
              </a:rPr>
              <a:t>相关概念</a:t>
            </a:r>
          </a:p>
        </p:txBody>
      </p:sp>
      <p:sp>
        <p:nvSpPr>
          <p:cNvPr id="43" name="文本框 42"/>
          <p:cNvSpPr txBox="1"/>
          <p:nvPr/>
        </p:nvSpPr>
        <p:spPr>
          <a:xfrm>
            <a:off x="1066800" y="1661212"/>
            <a:ext cx="2431072" cy="307777"/>
          </a:xfrm>
          <a:prstGeom prst="rect">
            <a:avLst/>
          </a:prstGeom>
          <a:noFill/>
        </p:spPr>
        <p:txBody>
          <a:bodyPr wrap="square" rtlCol="0">
            <a:spAutoFit/>
          </a:bodyPr>
          <a:lstStyle/>
          <a:p>
            <a:pPr algn="dist"/>
            <a:r>
              <a:rPr kumimoji="1" lang="en-GB" altLang="zh-CN" sz="1400" dirty="0">
                <a:solidFill>
                  <a:schemeClr val="bg1"/>
                </a:solidFill>
                <a:latin typeface="Adobe 仿宋 Std R" panose="02020400000000000000" pitchFamily="18" charset="-122"/>
                <a:ea typeface="Adobe 仿宋 Std R" panose="02020400000000000000" pitchFamily="18" charset="-122"/>
              </a:rPr>
              <a:t>CONTENTS</a:t>
            </a:r>
            <a:endParaRPr kumimoji="1" lang="zh-CN" altLang="en-US" sz="1400" dirty="0">
              <a:solidFill>
                <a:schemeClr val="bg1"/>
              </a:solidFill>
              <a:latin typeface="Adobe 仿宋 Std R" panose="02020400000000000000" pitchFamily="18" charset="-122"/>
              <a:ea typeface="Adobe 仿宋 Std R" panose="02020400000000000000" pitchFamily="18" charset="-122"/>
            </a:endParaRPr>
          </a:p>
        </p:txBody>
      </p:sp>
      <p:grpSp>
        <p:nvGrpSpPr>
          <p:cNvPr id="48" name="组合 47"/>
          <p:cNvGrpSpPr/>
          <p:nvPr/>
        </p:nvGrpSpPr>
        <p:grpSpPr>
          <a:xfrm>
            <a:off x="6703219" y="2963103"/>
            <a:ext cx="548640" cy="548640"/>
            <a:chOff x="5056532" y="1408178"/>
            <a:chExt cx="548640" cy="548640"/>
          </a:xfrm>
        </p:grpSpPr>
        <p:sp>
          <p:nvSpPr>
            <p:cNvPr id="50" name="矩形 49"/>
            <p:cNvSpPr/>
            <p:nvPr/>
          </p:nvSpPr>
          <p:spPr>
            <a:xfrm>
              <a:off x="5056532" y="1408178"/>
              <a:ext cx="548640" cy="548640"/>
            </a:xfrm>
            <a:prstGeom prst="rect">
              <a:avLst/>
            </a:prstGeom>
            <a:noFill/>
            <a:ln w="31750">
              <a:solidFill>
                <a:srgbClr val="F6C0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51" name="文本框 50"/>
            <p:cNvSpPr txBox="1"/>
            <p:nvPr/>
          </p:nvSpPr>
          <p:spPr>
            <a:xfrm>
              <a:off x="5083027" y="1454910"/>
              <a:ext cx="495649" cy="461665"/>
            </a:xfrm>
            <a:prstGeom prst="rect">
              <a:avLst/>
            </a:prstGeom>
            <a:noFill/>
          </p:spPr>
          <p:txBody>
            <a:bodyPr wrap="none" rtlCol="0">
              <a:spAutoFit/>
            </a:bodyPr>
            <a:lstStyle/>
            <a:p>
              <a:r>
                <a:rPr kumimoji="1" lang="en-US" altLang="zh-CN" sz="2400" b="1" dirty="0">
                  <a:solidFill>
                    <a:srgbClr val="F6C0CD"/>
                  </a:solidFill>
                </a:rPr>
                <a:t>02</a:t>
              </a:r>
            </a:p>
          </p:txBody>
        </p:sp>
      </p:grpSp>
      <p:sp>
        <p:nvSpPr>
          <p:cNvPr id="52" name="文本框 51"/>
          <p:cNvSpPr txBox="1"/>
          <p:nvPr/>
        </p:nvSpPr>
        <p:spPr>
          <a:xfrm>
            <a:off x="7526179" y="2885802"/>
            <a:ext cx="3064902" cy="398780"/>
          </a:xfrm>
          <a:prstGeom prst="rect">
            <a:avLst/>
          </a:prstGeom>
          <a:noFill/>
        </p:spPr>
        <p:txBody>
          <a:bodyPr wrap="square" rtlCol="0">
            <a:spAutoFit/>
          </a:bodyPr>
          <a:lstStyle/>
          <a:p>
            <a:r>
              <a:rPr lang="en-US" altLang="zh-CN" sz="2000" b="1" spc="300" dirty="0">
                <a:solidFill>
                  <a:schemeClr val="tx2"/>
                </a:solidFill>
                <a:latin typeface="方正兰亭黑_GBK" panose="02000000000000000000" pitchFamily="2" charset="-122"/>
                <a:ea typeface="方正兰亭黑_GBK" panose="02000000000000000000" pitchFamily="2" charset="-122"/>
                <a:cs typeface="+mn-ea"/>
                <a:sym typeface="+mn-lt"/>
              </a:rPr>
              <a:t>SBX </a:t>
            </a:r>
            <a:r>
              <a:rPr lang="zh-CN" altLang="en-US" sz="2000" b="1" spc="300" dirty="0">
                <a:solidFill>
                  <a:schemeClr val="tx2"/>
                </a:solidFill>
                <a:latin typeface="方正兰亭黑_GBK" panose="02000000000000000000" pitchFamily="2" charset="-122"/>
                <a:ea typeface="方正兰亭黑_GBK" panose="02000000000000000000" pitchFamily="2" charset="-122"/>
                <a:cs typeface="+mn-ea"/>
                <a:sym typeface="+mn-lt"/>
              </a:rPr>
              <a:t>实现方式</a:t>
            </a:r>
          </a:p>
        </p:txBody>
      </p:sp>
      <p:grpSp>
        <p:nvGrpSpPr>
          <p:cNvPr id="54" name="组合 53"/>
          <p:cNvGrpSpPr/>
          <p:nvPr/>
        </p:nvGrpSpPr>
        <p:grpSpPr>
          <a:xfrm>
            <a:off x="1554422" y="4311867"/>
            <a:ext cx="548640" cy="548640"/>
            <a:chOff x="5056532" y="1408178"/>
            <a:chExt cx="548640" cy="548640"/>
          </a:xfrm>
        </p:grpSpPr>
        <p:sp>
          <p:nvSpPr>
            <p:cNvPr id="55" name="矩形 54"/>
            <p:cNvSpPr/>
            <p:nvPr/>
          </p:nvSpPr>
          <p:spPr>
            <a:xfrm>
              <a:off x="5056532" y="1408178"/>
              <a:ext cx="548640" cy="548640"/>
            </a:xfrm>
            <a:prstGeom prst="rect">
              <a:avLst/>
            </a:prstGeom>
            <a:noFill/>
            <a:ln w="31750">
              <a:solidFill>
                <a:srgbClr val="F6C0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56" name="文本框 55"/>
            <p:cNvSpPr txBox="1"/>
            <p:nvPr/>
          </p:nvSpPr>
          <p:spPr>
            <a:xfrm>
              <a:off x="5083027" y="1454910"/>
              <a:ext cx="495649" cy="461665"/>
            </a:xfrm>
            <a:prstGeom prst="rect">
              <a:avLst/>
            </a:prstGeom>
            <a:noFill/>
          </p:spPr>
          <p:txBody>
            <a:bodyPr wrap="none" rtlCol="0">
              <a:spAutoFit/>
            </a:bodyPr>
            <a:lstStyle/>
            <a:p>
              <a:r>
                <a:rPr kumimoji="1" lang="en-US" altLang="zh-CN" sz="2400" b="1" dirty="0">
                  <a:solidFill>
                    <a:srgbClr val="F6C0CD"/>
                  </a:solidFill>
                </a:rPr>
                <a:t>03</a:t>
              </a:r>
            </a:p>
          </p:txBody>
        </p:sp>
      </p:grpSp>
      <p:sp>
        <p:nvSpPr>
          <p:cNvPr id="57" name="文本框 56"/>
          <p:cNvSpPr txBox="1"/>
          <p:nvPr/>
        </p:nvSpPr>
        <p:spPr>
          <a:xfrm>
            <a:off x="2377382" y="4234566"/>
            <a:ext cx="3064902" cy="398780"/>
          </a:xfrm>
          <a:prstGeom prst="rect">
            <a:avLst/>
          </a:prstGeom>
          <a:noFill/>
        </p:spPr>
        <p:txBody>
          <a:bodyPr wrap="square" rtlCol="0">
            <a:spAutoFit/>
          </a:bodyPr>
          <a:lstStyle/>
          <a:p>
            <a:r>
              <a:rPr lang="en-US" altLang="zh-CN" sz="2000" b="1" spc="300" dirty="0">
                <a:solidFill>
                  <a:schemeClr val="tx2"/>
                </a:solidFill>
                <a:latin typeface="方正兰亭黑_GBK" panose="02000000000000000000" pitchFamily="2" charset="-122"/>
                <a:ea typeface="方正兰亭黑_GBK" panose="02000000000000000000" pitchFamily="2" charset="-122"/>
                <a:cs typeface="+mn-ea"/>
                <a:sym typeface="+mn-lt"/>
              </a:rPr>
              <a:t>SBX </a:t>
            </a:r>
            <a:r>
              <a:rPr lang="zh-CN" altLang="en-US" sz="2000" b="1" spc="300" dirty="0">
                <a:solidFill>
                  <a:schemeClr val="tx2"/>
                </a:solidFill>
                <a:latin typeface="方正兰亭黑_GBK" panose="02000000000000000000" pitchFamily="2" charset="-122"/>
                <a:ea typeface="方正兰亭黑_GBK" panose="02000000000000000000" pitchFamily="2" charset="-122"/>
                <a:cs typeface="+mn-ea"/>
                <a:sym typeface="+mn-lt"/>
              </a:rPr>
              <a:t>相关总结</a:t>
            </a:r>
          </a:p>
        </p:txBody>
      </p:sp>
      <p:grpSp>
        <p:nvGrpSpPr>
          <p:cNvPr id="59" name="组合 58"/>
          <p:cNvGrpSpPr/>
          <p:nvPr/>
        </p:nvGrpSpPr>
        <p:grpSpPr>
          <a:xfrm>
            <a:off x="6690360" y="4311867"/>
            <a:ext cx="548640" cy="548640"/>
            <a:chOff x="5056532" y="1408178"/>
            <a:chExt cx="548640" cy="548640"/>
          </a:xfrm>
        </p:grpSpPr>
        <p:sp>
          <p:nvSpPr>
            <p:cNvPr id="60" name="矩形 59"/>
            <p:cNvSpPr/>
            <p:nvPr/>
          </p:nvSpPr>
          <p:spPr>
            <a:xfrm>
              <a:off x="5056532" y="1408178"/>
              <a:ext cx="548640" cy="548640"/>
            </a:xfrm>
            <a:prstGeom prst="rect">
              <a:avLst/>
            </a:prstGeom>
            <a:noFill/>
            <a:ln w="31750">
              <a:solidFill>
                <a:srgbClr val="F6C0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61" name="文本框 60"/>
            <p:cNvSpPr txBox="1"/>
            <p:nvPr/>
          </p:nvSpPr>
          <p:spPr>
            <a:xfrm>
              <a:off x="5083027" y="1454910"/>
              <a:ext cx="495649" cy="461665"/>
            </a:xfrm>
            <a:prstGeom prst="rect">
              <a:avLst/>
            </a:prstGeom>
            <a:noFill/>
          </p:spPr>
          <p:txBody>
            <a:bodyPr wrap="none" rtlCol="0">
              <a:spAutoFit/>
            </a:bodyPr>
            <a:lstStyle/>
            <a:p>
              <a:r>
                <a:rPr kumimoji="1" lang="en-US" altLang="zh-CN" sz="2400" b="1" dirty="0">
                  <a:solidFill>
                    <a:srgbClr val="F6C0CD"/>
                  </a:solidFill>
                </a:rPr>
                <a:t>04</a:t>
              </a:r>
            </a:p>
          </p:txBody>
        </p:sp>
      </p:grpSp>
      <p:sp>
        <p:nvSpPr>
          <p:cNvPr id="62" name="文本框 61"/>
          <p:cNvSpPr txBox="1"/>
          <p:nvPr/>
        </p:nvSpPr>
        <p:spPr>
          <a:xfrm>
            <a:off x="7513320" y="4234566"/>
            <a:ext cx="3064902" cy="398780"/>
          </a:xfrm>
          <a:prstGeom prst="rect">
            <a:avLst/>
          </a:prstGeom>
          <a:noFill/>
        </p:spPr>
        <p:txBody>
          <a:bodyPr wrap="square" rtlCol="0">
            <a:spAutoFit/>
          </a:bodyPr>
          <a:lstStyle/>
          <a:p>
            <a:r>
              <a:rPr lang="zh-CN" altLang="en-US" sz="2000" b="1" spc="300" dirty="0">
                <a:solidFill>
                  <a:schemeClr val="tx2"/>
                </a:solidFill>
                <a:latin typeface="方正兰亭黑_GBK" panose="02000000000000000000" pitchFamily="2" charset="-122"/>
                <a:ea typeface="方正兰亭黑_GBK" panose="02000000000000000000" pitchFamily="2" charset="-122"/>
                <a:cs typeface="+mn-ea"/>
                <a:sym typeface="+mn-lt"/>
              </a:rPr>
              <a:t>简单的代码实现</a:t>
            </a:r>
          </a:p>
        </p:txBody>
      </p:sp>
      <p:pic>
        <p:nvPicPr>
          <p:cNvPr id="64" name="图片 63"/>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330848" y="6061075"/>
            <a:ext cx="1772272" cy="5943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strVal val="#ppt_w*0.70"/>
                                          </p:val>
                                        </p:tav>
                                        <p:tav tm="100000">
                                          <p:val>
                                            <p:strVal val="#ppt_w"/>
                                          </p:val>
                                        </p:tav>
                                      </p:tavLst>
                                    </p:anim>
                                    <p:anim calcmode="lin" valueType="num">
                                      <p:cBhvr>
                                        <p:cTn id="8" dur="1000" fill="hold"/>
                                        <p:tgtEl>
                                          <p:spTgt spid="27"/>
                                        </p:tgtEl>
                                        <p:attrNameLst>
                                          <p:attrName>ppt_h</p:attrName>
                                        </p:attrNameLst>
                                      </p:cBhvr>
                                      <p:tavLst>
                                        <p:tav tm="0">
                                          <p:val>
                                            <p:strVal val="#ppt_h"/>
                                          </p:val>
                                        </p:tav>
                                        <p:tav tm="100000">
                                          <p:val>
                                            <p:strVal val="#ppt_h"/>
                                          </p:val>
                                        </p:tav>
                                      </p:tavLst>
                                    </p:anim>
                                    <p:animEffect transition="in" filter="fade">
                                      <p:cBhvr>
                                        <p:cTn id="9" dur="1000"/>
                                        <p:tgtEl>
                                          <p:spTgt spid="27"/>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500"/>
                                        <p:tgtEl>
                                          <p:spTgt spid="43"/>
                                        </p:tgtEl>
                                      </p:cBhvr>
                                    </p:animEffect>
                                  </p:childTnLst>
                                </p:cTn>
                              </p:par>
                              <p:par>
                                <p:cTn id="13" presetID="55" presetClass="entr" presetSubtype="0" fill="hold" grpId="0" nodeType="with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p:cTn id="15" dur="1000" fill="hold"/>
                                        <p:tgtEl>
                                          <p:spTgt spid="52"/>
                                        </p:tgtEl>
                                        <p:attrNameLst>
                                          <p:attrName>ppt_w</p:attrName>
                                        </p:attrNameLst>
                                      </p:cBhvr>
                                      <p:tavLst>
                                        <p:tav tm="0">
                                          <p:val>
                                            <p:strVal val="#ppt_w*0.70"/>
                                          </p:val>
                                        </p:tav>
                                        <p:tav tm="100000">
                                          <p:val>
                                            <p:strVal val="#ppt_w"/>
                                          </p:val>
                                        </p:tav>
                                      </p:tavLst>
                                    </p:anim>
                                    <p:anim calcmode="lin" valueType="num">
                                      <p:cBhvr>
                                        <p:cTn id="16" dur="1000" fill="hold"/>
                                        <p:tgtEl>
                                          <p:spTgt spid="52"/>
                                        </p:tgtEl>
                                        <p:attrNameLst>
                                          <p:attrName>ppt_h</p:attrName>
                                        </p:attrNameLst>
                                      </p:cBhvr>
                                      <p:tavLst>
                                        <p:tav tm="0">
                                          <p:val>
                                            <p:strVal val="#ppt_h"/>
                                          </p:val>
                                        </p:tav>
                                        <p:tav tm="100000">
                                          <p:val>
                                            <p:strVal val="#ppt_h"/>
                                          </p:val>
                                        </p:tav>
                                      </p:tavLst>
                                    </p:anim>
                                    <p:animEffect transition="in" filter="fade">
                                      <p:cBhvr>
                                        <p:cTn id="17" dur="1000"/>
                                        <p:tgtEl>
                                          <p:spTgt spid="52"/>
                                        </p:tgtEl>
                                      </p:cBhvr>
                                    </p:animEffect>
                                  </p:childTnLst>
                                </p:cTn>
                              </p:par>
                              <p:par>
                                <p:cTn id="18" presetID="55" presetClass="entr" presetSubtype="0" fill="hold" grpId="0" nodeType="withEffect">
                                  <p:stCondLst>
                                    <p:cond delay="0"/>
                                  </p:stCondLst>
                                  <p:childTnLst>
                                    <p:set>
                                      <p:cBhvr>
                                        <p:cTn id="19" dur="1" fill="hold">
                                          <p:stCondLst>
                                            <p:cond delay="0"/>
                                          </p:stCondLst>
                                        </p:cTn>
                                        <p:tgtEl>
                                          <p:spTgt spid="57"/>
                                        </p:tgtEl>
                                        <p:attrNameLst>
                                          <p:attrName>style.visibility</p:attrName>
                                        </p:attrNameLst>
                                      </p:cBhvr>
                                      <p:to>
                                        <p:strVal val="visible"/>
                                      </p:to>
                                    </p:set>
                                    <p:anim calcmode="lin" valueType="num">
                                      <p:cBhvr>
                                        <p:cTn id="20" dur="1000" fill="hold"/>
                                        <p:tgtEl>
                                          <p:spTgt spid="57"/>
                                        </p:tgtEl>
                                        <p:attrNameLst>
                                          <p:attrName>ppt_w</p:attrName>
                                        </p:attrNameLst>
                                      </p:cBhvr>
                                      <p:tavLst>
                                        <p:tav tm="0">
                                          <p:val>
                                            <p:strVal val="#ppt_w*0.70"/>
                                          </p:val>
                                        </p:tav>
                                        <p:tav tm="100000">
                                          <p:val>
                                            <p:strVal val="#ppt_w"/>
                                          </p:val>
                                        </p:tav>
                                      </p:tavLst>
                                    </p:anim>
                                    <p:anim calcmode="lin" valueType="num">
                                      <p:cBhvr>
                                        <p:cTn id="21" dur="1000" fill="hold"/>
                                        <p:tgtEl>
                                          <p:spTgt spid="57"/>
                                        </p:tgtEl>
                                        <p:attrNameLst>
                                          <p:attrName>ppt_h</p:attrName>
                                        </p:attrNameLst>
                                      </p:cBhvr>
                                      <p:tavLst>
                                        <p:tav tm="0">
                                          <p:val>
                                            <p:strVal val="#ppt_h"/>
                                          </p:val>
                                        </p:tav>
                                        <p:tav tm="100000">
                                          <p:val>
                                            <p:strVal val="#ppt_h"/>
                                          </p:val>
                                        </p:tav>
                                      </p:tavLst>
                                    </p:anim>
                                    <p:animEffect transition="in" filter="fade">
                                      <p:cBhvr>
                                        <p:cTn id="22" dur="1000"/>
                                        <p:tgtEl>
                                          <p:spTgt spid="57"/>
                                        </p:tgtEl>
                                      </p:cBhvr>
                                    </p:animEffect>
                                  </p:childTnLst>
                                </p:cTn>
                              </p:par>
                              <p:par>
                                <p:cTn id="23" presetID="55" presetClass="entr" presetSubtype="0" fill="hold" grpId="0" nodeType="withEffect">
                                  <p:stCondLst>
                                    <p:cond delay="0"/>
                                  </p:stCondLst>
                                  <p:childTnLst>
                                    <p:set>
                                      <p:cBhvr>
                                        <p:cTn id="24" dur="1" fill="hold">
                                          <p:stCondLst>
                                            <p:cond delay="0"/>
                                          </p:stCondLst>
                                        </p:cTn>
                                        <p:tgtEl>
                                          <p:spTgt spid="62"/>
                                        </p:tgtEl>
                                        <p:attrNameLst>
                                          <p:attrName>style.visibility</p:attrName>
                                        </p:attrNameLst>
                                      </p:cBhvr>
                                      <p:to>
                                        <p:strVal val="visible"/>
                                      </p:to>
                                    </p:set>
                                    <p:anim calcmode="lin" valueType="num">
                                      <p:cBhvr>
                                        <p:cTn id="25" dur="1000" fill="hold"/>
                                        <p:tgtEl>
                                          <p:spTgt spid="62"/>
                                        </p:tgtEl>
                                        <p:attrNameLst>
                                          <p:attrName>ppt_w</p:attrName>
                                        </p:attrNameLst>
                                      </p:cBhvr>
                                      <p:tavLst>
                                        <p:tav tm="0">
                                          <p:val>
                                            <p:strVal val="#ppt_w*0.70"/>
                                          </p:val>
                                        </p:tav>
                                        <p:tav tm="100000">
                                          <p:val>
                                            <p:strVal val="#ppt_w"/>
                                          </p:val>
                                        </p:tav>
                                      </p:tavLst>
                                    </p:anim>
                                    <p:anim calcmode="lin" valueType="num">
                                      <p:cBhvr>
                                        <p:cTn id="26" dur="1000" fill="hold"/>
                                        <p:tgtEl>
                                          <p:spTgt spid="62"/>
                                        </p:tgtEl>
                                        <p:attrNameLst>
                                          <p:attrName>ppt_h</p:attrName>
                                        </p:attrNameLst>
                                      </p:cBhvr>
                                      <p:tavLst>
                                        <p:tav tm="0">
                                          <p:val>
                                            <p:strVal val="#ppt_h"/>
                                          </p:val>
                                        </p:tav>
                                        <p:tav tm="100000">
                                          <p:val>
                                            <p:strVal val="#ppt_h"/>
                                          </p:val>
                                        </p:tav>
                                      </p:tavLst>
                                    </p:anim>
                                    <p:animEffect transition="in" filter="fade">
                                      <p:cBhvr>
                                        <p:cTn id="27" dur="10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43" grpId="0"/>
      <p:bldP spid="52" grpId="0"/>
      <p:bldP spid="57" grpId="0"/>
      <p:bldP spid="6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09599" y="1377716"/>
            <a:ext cx="4116487" cy="4508927"/>
          </a:xfrm>
          <a:prstGeom prst="rect">
            <a:avLst/>
          </a:prstGeom>
          <a:noFill/>
        </p:spPr>
        <p:txBody>
          <a:bodyPr wrap="square" rtlCol="0">
            <a:spAutoFit/>
          </a:bodyPr>
          <a:lstStyle/>
          <a:p>
            <a:pPr algn="ctr"/>
            <a:r>
              <a:rPr lang="en-US" altLang="zh-CN" sz="28700" dirty="0">
                <a:solidFill>
                  <a:srgbClr val="F6C0CD"/>
                </a:solidFill>
                <a:latin typeface="字魂55号-龙吟手书" panose="00000500000000000000" pitchFamily="2" charset="-122"/>
                <a:ea typeface="字魂55号-龙吟手书" panose="00000500000000000000" pitchFamily="2" charset="-122"/>
              </a:rPr>
              <a:t>01</a:t>
            </a:r>
          </a:p>
        </p:txBody>
      </p:sp>
      <p:sp>
        <p:nvSpPr>
          <p:cNvPr id="4" name="文本框 3"/>
          <p:cNvSpPr txBox="1"/>
          <p:nvPr/>
        </p:nvSpPr>
        <p:spPr>
          <a:xfrm>
            <a:off x="1387682" y="4910258"/>
            <a:ext cx="2560320" cy="404356"/>
          </a:xfrm>
          <a:prstGeom prst="rect">
            <a:avLst/>
          </a:prstGeom>
          <a:noFill/>
        </p:spPr>
        <p:txBody>
          <a:bodyPr wrap="square" rtlCol="0">
            <a:spAutoFit/>
          </a:bodyPr>
          <a:lstStyle/>
          <a:p>
            <a:pPr algn="dist"/>
            <a:r>
              <a:rPr lang="en-US" altLang="zh-CN" sz="2000" spc="600" dirty="0">
                <a:solidFill>
                  <a:schemeClr val="tx1">
                    <a:lumMod val="65000"/>
                    <a:lumOff val="35000"/>
                  </a:schemeClr>
                </a:solidFill>
                <a:latin typeface="Adobe 仿宋 Std R" panose="02020400000000000000" pitchFamily="18" charset="-122"/>
                <a:ea typeface="Adobe 仿宋 Std R" panose="02020400000000000000" pitchFamily="18" charset="-122"/>
              </a:rPr>
              <a:t>PART ONE</a:t>
            </a:r>
          </a:p>
        </p:txBody>
      </p:sp>
      <p:sp>
        <p:nvSpPr>
          <p:cNvPr id="24" name="文本框 23"/>
          <p:cNvSpPr txBox="1"/>
          <p:nvPr/>
        </p:nvSpPr>
        <p:spPr>
          <a:xfrm>
            <a:off x="5307965" y="3108960"/>
            <a:ext cx="3209925" cy="521970"/>
          </a:xfrm>
          <a:prstGeom prst="rect">
            <a:avLst/>
          </a:prstGeom>
          <a:noFill/>
        </p:spPr>
        <p:txBody>
          <a:bodyPr wrap="square" rtlCol="0">
            <a:spAutoFit/>
          </a:bodyPr>
          <a:lstStyle/>
          <a:p>
            <a:pPr algn="dist"/>
            <a:r>
              <a:rPr lang="en-US" altLang="zh-CN" sz="2800" b="1" dirty="0">
                <a:solidFill>
                  <a:schemeClr val="tx2"/>
                </a:solidFill>
                <a:latin typeface="方正兰亭黑_GBK" panose="02000000000000000000" pitchFamily="2" charset="-122"/>
                <a:ea typeface="方正兰亭黑_GBK" panose="02000000000000000000" pitchFamily="2" charset="-122"/>
                <a:cs typeface="+mn-ea"/>
                <a:sym typeface="+mn-lt"/>
              </a:rPr>
              <a:t>SBX </a:t>
            </a:r>
            <a:r>
              <a:rPr lang="zh-CN" altLang="en-US" sz="2800" b="1" dirty="0">
                <a:solidFill>
                  <a:schemeClr val="tx2"/>
                </a:solidFill>
                <a:latin typeface="方正兰亭黑_GBK" panose="02000000000000000000" pitchFamily="2" charset="-122"/>
                <a:ea typeface="方正兰亭黑_GBK" panose="02000000000000000000" pitchFamily="2" charset="-122"/>
                <a:cs typeface="+mn-ea"/>
                <a:sym typeface="+mn-lt"/>
              </a:rPr>
              <a:t>的相关概念</a:t>
            </a:r>
          </a:p>
        </p:txBody>
      </p:sp>
      <p:pic>
        <p:nvPicPr>
          <p:cNvPr id="9" name="图片 8"/>
          <p:cNvPicPr>
            <a:picLocks noChangeAspect="1"/>
          </p:cNvPicPr>
          <p:nvPr/>
        </p:nvPicPr>
        <p:blipFill rotWithShape="1">
          <a:blip r:embed="rId2" cstate="print">
            <a:extLst>
              <a:ext uri="{28A0092B-C50C-407E-A947-70E740481C1C}">
                <a14:useLocalDpi xmlns:a14="http://schemas.microsoft.com/office/drawing/2010/main" val="0"/>
              </a:ext>
            </a:extLst>
          </a:blip>
          <a:srcRect t="23067" b="41164"/>
          <a:stretch>
            <a:fillRect/>
          </a:stretch>
        </p:blipFill>
        <p:spPr>
          <a:xfrm>
            <a:off x="6176" y="0"/>
            <a:ext cx="12185824" cy="2240280"/>
          </a:xfrm>
          <a:prstGeom prst="rect">
            <a:avLst/>
          </a:prstGeom>
        </p:spPr>
      </p:pic>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58524" b="25429"/>
          <a:stretch>
            <a:fillRect/>
          </a:stretch>
        </p:blipFill>
        <p:spPr>
          <a:xfrm>
            <a:off x="0" y="5848293"/>
            <a:ext cx="12185824" cy="1005017"/>
          </a:xfrm>
          <a:prstGeom prst="rect">
            <a:avLst/>
          </a:prstGeom>
        </p:spPr>
      </p:pic>
      <p:pic>
        <p:nvPicPr>
          <p:cNvPr id="11" name="图片 10"/>
          <p:cNvPicPr>
            <a:picLocks noChangeAspect="1"/>
          </p:cNvPicPr>
          <p:nvPr/>
        </p:nvPicPr>
        <p:blipFill>
          <a:blip r:embed="rId3">
            <a:biLevel thresh="25000"/>
            <a:extLst>
              <a:ext uri="{28A0092B-C50C-407E-A947-70E740481C1C}">
                <a14:useLocalDpi xmlns:a14="http://schemas.microsoft.com/office/drawing/2010/main" val="0"/>
              </a:ext>
            </a:extLst>
          </a:blip>
          <a:stretch>
            <a:fillRect/>
          </a:stretch>
        </p:blipFill>
        <p:spPr>
          <a:xfrm>
            <a:off x="9627883" y="6054090"/>
            <a:ext cx="1772272" cy="5943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55" presetClass="entr" presetSubtype="0" fill="hold" grpId="0" nodeType="with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p:cTn id="12" dur="1000" fill="hold"/>
                                        <p:tgtEl>
                                          <p:spTgt spid="24"/>
                                        </p:tgtEl>
                                        <p:attrNameLst>
                                          <p:attrName>ppt_w</p:attrName>
                                        </p:attrNameLst>
                                      </p:cBhvr>
                                      <p:tavLst>
                                        <p:tav tm="0">
                                          <p:val>
                                            <p:strVal val="#ppt_w*0.70"/>
                                          </p:val>
                                        </p:tav>
                                        <p:tav tm="100000">
                                          <p:val>
                                            <p:strVal val="#ppt_w"/>
                                          </p:val>
                                        </p:tav>
                                      </p:tavLst>
                                    </p:anim>
                                    <p:anim calcmode="lin" valueType="num">
                                      <p:cBhvr>
                                        <p:cTn id="13" dur="1000" fill="hold"/>
                                        <p:tgtEl>
                                          <p:spTgt spid="24"/>
                                        </p:tgtEl>
                                        <p:attrNameLst>
                                          <p:attrName>ppt_h</p:attrName>
                                        </p:attrNameLst>
                                      </p:cBhvr>
                                      <p:tavLst>
                                        <p:tav tm="0">
                                          <p:val>
                                            <p:strVal val="#ppt_h"/>
                                          </p:val>
                                        </p:tav>
                                        <p:tav tm="100000">
                                          <p:val>
                                            <p:strVal val="#ppt_h"/>
                                          </p:val>
                                        </p:tav>
                                      </p:tavLst>
                                    </p:anim>
                                    <p:animEffect transition="in" filter="fade">
                                      <p:cBhvr>
                                        <p:cTn id="14" dur="1000"/>
                                        <p:tgtEl>
                                          <p:spTgt spid="24"/>
                                        </p:tgtEl>
                                      </p:cBhvr>
                                    </p:animEffect>
                                  </p:childTnLst>
                                </p:cTn>
                              </p:par>
                              <p:par>
                                <p:cTn id="15" presetID="42"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883920" y="411480"/>
            <a:ext cx="2943860" cy="671830"/>
          </a:xfrm>
        </p:spPr>
        <p:txBody>
          <a:bodyPr/>
          <a:lstStyle/>
          <a:p>
            <a:r>
              <a:rPr lang="en-US" altLang="zh-CN" sz="2800"/>
              <a:t>SBX</a:t>
            </a:r>
            <a:r>
              <a:rPr lang="zh-CN" altLang="en-US" sz="2800"/>
              <a:t>的相关背景</a:t>
            </a:r>
          </a:p>
        </p:txBody>
      </p:sp>
      <p:sp>
        <p:nvSpPr>
          <p:cNvPr id="4" name="文本框 3"/>
          <p:cNvSpPr txBox="1"/>
          <p:nvPr/>
        </p:nvSpPr>
        <p:spPr>
          <a:xfrm>
            <a:off x="792480" y="1188720"/>
            <a:ext cx="6423025" cy="2030095"/>
          </a:xfrm>
          <a:prstGeom prst="rect">
            <a:avLst/>
          </a:prstGeom>
          <a:noFill/>
        </p:spPr>
        <p:txBody>
          <a:bodyPr wrap="square" rtlCol="0">
            <a:spAutoFit/>
          </a:bodyPr>
          <a:lstStyle/>
          <a:p>
            <a:r>
              <a:rPr lang="en-US" altLang="zh-CN"/>
              <a:t>           </a:t>
            </a:r>
            <a:r>
              <a:rPr lang="zh-CN" altLang="en-US"/>
              <a:t>交叉算子被认为是遗传算法(GA)作为优化工具的主要搜索算子(Goldberg，1989)。交叉运算符 的目的是双重。为了创建好的字符串，必须彻底搜索表示问题变量的初始随机字符串。此后， 这些字符串的好部分必须组合在一起，以形成更好的字符串。遗传算法文献中存在许多交叉算 子；然而，实现上述两个方面的搜索能力因不同交叉而异。GAs 的成功操作还取决于用于表示问题变量的编码机制。</a:t>
            </a:r>
          </a:p>
        </p:txBody>
      </p:sp>
      <p:sp>
        <p:nvSpPr>
          <p:cNvPr id="3" name="文本框 2"/>
          <p:cNvSpPr txBox="1"/>
          <p:nvPr/>
        </p:nvSpPr>
        <p:spPr>
          <a:xfrm>
            <a:off x="792480" y="3218815"/>
            <a:ext cx="6894830" cy="3291840"/>
          </a:xfrm>
          <a:prstGeom prst="rect">
            <a:avLst/>
          </a:prstGeom>
          <a:noFill/>
        </p:spPr>
        <p:txBody>
          <a:bodyPr wrap="square" rtlCol="0">
            <a:spAutoFit/>
          </a:bodyPr>
          <a:lstStyle/>
          <a:p>
            <a:r>
              <a:rPr lang="en-US" altLang="zh-CN" sz="1400"/>
              <a:t>           </a:t>
            </a:r>
            <a:r>
              <a:rPr lang="zh-CN" altLang="en-US" sz="1600"/>
              <a:t>在解决使用二进制编码的气体的具有连续搜索空间的问题时，通常选择二进制字符串来编 码问题变量。当二进制（离散）编码用于连续搜索空间时，会出现许多困难。一个困难是与某 些字符串相关联的汉明悬崖，从它过渡到一个邻近的解决方案（在真实空间中）需要改变许多 位。二进制编码中的汉明悬崖人为地阻碍了连续搜索空间中的逐渐搜索。另一个困难是无法在 最优解中实现任何任意的精度。在二进制编码的 GAs 中，必须预先选择字符串长度，以使 GAs 在解决方案中达到一定的精度。所需的精度越高，弦的长度就越大。对于大的字符串，总体规 模的要求也很大(戈德堡，Deb，和 Clark，1992)，从而增加了算法的计算复杂度。由于固定的， 映射编码用于编码变量，变量边界必须使它们括号最优变量值。由于在许多问题中，这些信息 通常不是事先知道的，这可能会导致在这些问题中使用二进制编码的气体有一些困难。因此，需要重新设计在二进制编码中使用的交叉操作符，以增加与 连续搜索空间有关的更有意义的模式的传播</a:t>
            </a:r>
          </a:p>
        </p:txBody>
      </p:sp>
      <p:sp>
        <p:nvSpPr>
          <p:cNvPr id="6" name="文本框 5"/>
          <p:cNvSpPr txBox="1"/>
          <p:nvPr/>
        </p:nvSpPr>
        <p:spPr>
          <a:xfrm>
            <a:off x="8244840" y="1143000"/>
            <a:ext cx="2990215" cy="4523105"/>
          </a:xfrm>
          <a:prstGeom prst="rect">
            <a:avLst/>
          </a:prstGeom>
          <a:noFill/>
        </p:spPr>
        <p:txBody>
          <a:bodyPr wrap="square" rtlCol="0">
            <a:spAutoFit/>
          </a:bodyPr>
          <a:lstStyle/>
          <a:p>
            <a:r>
              <a:rPr lang="en-US" altLang="zh-CN"/>
              <a:t>       </a:t>
            </a:r>
            <a:r>
              <a:rPr lang="zh-CN" altLang="en-US"/>
              <a:t>因此，对于二进制在离散搜索空间问题和实现需要一个有效的真实编码遗传算法来消 除上述困难的气体连续搜索空间问题，我们设计了一个真正的交叉操作符只是模拟二进制交叉 操作符但不使用变量的编码。为了实现这一点，我们根据由任意两个给定的父字符串创建的任 意子字符串的概率分布来定义交叉算子的搜索能力 1首先计算了单点交叉算子的搜索能力。随 后模拟的二叉交叉(SBX)被开发为具有类似于单点交叉的搜索能力。</a:t>
            </a:r>
          </a:p>
        </p:txBody>
      </p:sp>
    </p:spTree>
  </p:cSld>
  <p:clrMapOvr>
    <a:masterClrMapping/>
  </p:clrMapOvr>
  <mc:AlternateContent xmlns:mc="http://schemas.openxmlformats.org/markup-compatibility/2006" xmlns:p14="http://schemas.microsoft.com/office/powerpoint/2010/main">
    <mc:Choice Requires="p14">
      <p:transition spd="slow" p14:dur="1600" advClick="0">
        <p14:conveyor dir="l"/>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7"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0" fill="hold"/>
                                        <p:tgtEl>
                                          <p:spTgt spid="6"/>
                                        </p:tgtEl>
                                        <p:attrNameLst>
                                          <p:attrName>ppt_x</p:attrName>
                                        </p:attrNameLst>
                                      </p:cBhvr>
                                      <p:tavLst>
                                        <p:tav tm="0">
                                          <p:val>
                                            <p:strVal val="#ppt_x"/>
                                          </p:val>
                                        </p:tav>
                                        <p:tav tm="100000">
                                          <p:val>
                                            <p:strVal val="#ppt_x"/>
                                          </p:val>
                                        </p:tav>
                                      </p:tavLst>
                                    </p:anim>
                                    <p:anim calcmode="lin" valueType="num">
                                      <p:cBhvr additive="base">
                                        <p:cTn id="18" dur="50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3" grpId="0"/>
      <p:bldP spid="3" grpId="1"/>
      <p:bldP spid="6" grpId="0"/>
      <p:bldP spid="6"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39326" r="-49" b="6846"/>
          <a:stretch>
            <a:fillRect/>
          </a:stretch>
        </p:blipFill>
        <p:spPr>
          <a:xfrm>
            <a:off x="677826" y="731520"/>
            <a:ext cx="3963274" cy="3592195"/>
          </a:xfrm>
          <a:prstGeom prst="rect">
            <a:avLst/>
          </a:prstGeom>
        </p:spPr>
      </p:pic>
      <p:sp>
        <p:nvSpPr>
          <p:cNvPr id="1218" name="Shape 1218"/>
          <p:cNvSpPr/>
          <p:nvPr/>
        </p:nvSpPr>
        <p:spPr>
          <a:xfrm>
            <a:off x="5044440" y="1143000"/>
            <a:ext cx="6301105" cy="2727960"/>
          </a:xfrm>
          <a:prstGeom prst="rect">
            <a:avLst/>
          </a:prstGeom>
          <a:ln w="3175">
            <a:miter lim="400000"/>
          </a:ln>
        </p:spPr>
        <p:txBody>
          <a:bodyPr lIns="38100" tIns="38100" rIns="38100" bIns="38100"/>
          <a:lstStyle/>
          <a:p>
            <a:pPr algn="just"/>
            <a:r>
              <a:rPr lang="en-US" altLang="zh-CN" sz="1400">
                <a:sym typeface="+mn-ea"/>
              </a:rPr>
              <a:t>         </a:t>
            </a:r>
            <a:r>
              <a:rPr lang="en-US" altLang="zh-CN">
                <a:sym typeface="+mn-ea"/>
              </a:rPr>
              <a:t>SBX</a:t>
            </a:r>
            <a:r>
              <a:rPr lang="zh-CN" altLang="en-US">
                <a:sym typeface="+mn-ea"/>
              </a:rPr>
              <a:t>算子是一种用来模拟单点二进制交叉（Simulated binary crossover）的交叉算子，主要用于实现多目标的进化算法中。</a:t>
            </a:r>
            <a:endParaRPr lang="zh-CN" altLang="en-US"/>
          </a:p>
          <a:p>
            <a:pPr algn="just"/>
            <a:endParaRPr lang="zh-CN" altLang="en-US"/>
          </a:p>
          <a:p>
            <a:pPr algn="just"/>
            <a:r>
              <a:rPr lang="en-US" altLang="zh-CN">
                <a:sym typeface="+mn-ea"/>
              </a:rPr>
              <a:t>       </a:t>
            </a:r>
            <a:r>
              <a:rPr lang="zh-CN" altLang="en-US">
                <a:sym typeface="+mn-ea"/>
              </a:rPr>
              <a:t>它主要是模拟基于二进制串的单点交叉工作原理,将其作用于以实数表示的染色体。两个父代染色体经过交叉操作产生两个子代染色体,使得父代染色体的有关模式信息在子代染色体中得以保留。</a:t>
            </a:r>
            <a:endParaRPr lang="zh-CN" altLang="en-US"/>
          </a:p>
          <a:p>
            <a:pPr algn="just"/>
            <a:endParaRPr lang="zh-CN" altLang="en-US"/>
          </a:p>
          <a:p>
            <a:pPr algn="just"/>
            <a:r>
              <a:rPr lang="zh-CN" altLang="en-US">
                <a:sym typeface="+mn-ea"/>
              </a:rPr>
              <a:t>我们可以用简单的示意图对此过程进行描述：</a:t>
            </a:r>
            <a:endParaRPr lang="en-GB"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5080" y="6088284"/>
            <a:ext cx="1725208" cy="545952"/>
          </a:xfrm>
          <a:prstGeom prst="rect">
            <a:avLst/>
          </a:prstGeom>
        </p:spPr>
      </p:pic>
      <p:pic>
        <p:nvPicPr>
          <p:cNvPr id="100" name="图片 99"/>
          <p:cNvPicPr/>
          <p:nvPr/>
        </p:nvPicPr>
        <p:blipFill>
          <a:blip r:embed="rId4"/>
          <a:stretch>
            <a:fillRect/>
          </a:stretch>
        </p:blipFill>
        <p:spPr>
          <a:xfrm>
            <a:off x="1478280" y="4526280"/>
            <a:ext cx="8716645" cy="1949450"/>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1218"/>
                                        </p:tgtEl>
                                        <p:attrNameLst>
                                          <p:attrName>style.visibility</p:attrName>
                                        </p:attrNameLst>
                                      </p:cBhvr>
                                      <p:to>
                                        <p:strVal val="visible"/>
                                      </p:to>
                                    </p:set>
                                    <p:anim calcmode="lin" valueType="num">
                                      <p:cBhvr>
                                        <p:cTn id="7" dur="1000" fill="hold"/>
                                        <p:tgtEl>
                                          <p:spTgt spid="1218"/>
                                        </p:tgtEl>
                                        <p:attrNameLst>
                                          <p:attrName>ppt_w</p:attrName>
                                        </p:attrNameLst>
                                      </p:cBhvr>
                                      <p:tavLst>
                                        <p:tav tm="0">
                                          <p:val>
                                            <p:strVal val="#ppt_w*0.70"/>
                                          </p:val>
                                        </p:tav>
                                        <p:tav tm="100000">
                                          <p:val>
                                            <p:strVal val="#ppt_w"/>
                                          </p:val>
                                        </p:tav>
                                      </p:tavLst>
                                    </p:anim>
                                    <p:anim calcmode="lin" valueType="num">
                                      <p:cBhvr>
                                        <p:cTn id="8" dur="1000" fill="hold"/>
                                        <p:tgtEl>
                                          <p:spTgt spid="1218"/>
                                        </p:tgtEl>
                                        <p:attrNameLst>
                                          <p:attrName>ppt_h</p:attrName>
                                        </p:attrNameLst>
                                      </p:cBhvr>
                                      <p:tavLst>
                                        <p:tav tm="0">
                                          <p:val>
                                            <p:strVal val="#ppt_h"/>
                                          </p:val>
                                        </p:tav>
                                        <p:tav tm="100000">
                                          <p:val>
                                            <p:strVal val="#ppt_h"/>
                                          </p:val>
                                        </p:tav>
                                      </p:tavLst>
                                    </p:anim>
                                    <p:animEffect transition="in" filter="fade">
                                      <p:cBhvr>
                                        <p:cTn id="9" dur="1000"/>
                                        <p:tgtEl>
                                          <p:spTgt spid="1218"/>
                                        </p:tgtEl>
                                      </p:cBhvr>
                                    </p:animEffect>
                                  </p:childTnLst>
                                </p:cTn>
                              </p:par>
                            </p:childTnLst>
                          </p:cTn>
                        </p:par>
                      </p:childTnLst>
                    </p:cTn>
                  </p:par>
                  <p:par>
                    <p:cTn id="10" fill="hold">
                      <p:stCondLst>
                        <p:cond delay="indefinite"/>
                      </p:stCondLst>
                      <p:childTnLst>
                        <p:par>
                          <p:cTn id="11" fill="hold">
                            <p:stCondLst>
                              <p:cond delay="0"/>
                            </p:stCondLst>
                            <p:childTnLst>
                              <p:par>
                                <p:cTn id="12" presetID="20" presetClass="entr" presetSubtype="0" fill="hold" nodeType="clickEffect">
                                  <p:stCondLst>
                                    <p:cond delay="0"/>
                                  </p:stCondLst>
                                  <p:childTnLst>
                                    <p:set>
                                      <p:cBhvr>
                                        <p:cTn id="13" dur="1" fill="hold">
                                          <p:stCondLst>
                                            <p:cond delay="0"/>
                                          </p:stCondLst>
                                        </p:cTn>
                                        <p:tgtEl>
                                          <p:spTgt spid="100"/>
                                        </p:tgtEl>
                                        <p:attrNameLst>
                                          <p:attrName>style.visibility</p:attrName>
                                        </p:attrNameLst>
                                      </p:cBhvr>
                                      <p:to>
                                        <p:strVal val="visible"/>
                                      </p:to>
                                    </p:set>
                                    <p:animEffect transition="in" filter="wedge">
                                      <p:cBhvr>
                                        <p:cTn id="14" dur="20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09599" y="1377716"/>
            <a:ext cx="4116487" cy="4508927"/>
          </a:xfrm>
          <a:prstGeom prst="rect">
            <a:avLst/>
          </a:prstGeom>
          <a:noFill/>
        </p:spPr>
        <p:txBody>
          <a:bodyPr wrap="square" rtlCol="0">
            <a:spAutoFit/>
          </a:bodyPr>
          <a:lstStyle/>
          <a:p>
            <a:pPr algn="ctr"/>
            <a:r>
              <a:rPr lang="en-US" altLang="zh-CN" sz="28700" dirty="0">
                <a:solidFill>
                  <a:srgbClr val="F6C0CD"/>
                </a:solidFill>
                <a:latin typeface="字魂55号-龙吟手书" panose="00000500000000000000" pitchFamily="2" charset="-122"/>
                <a:ea typeface="字魂55号-龙吟手书" panose="00000500000000000000" pitchFamily="2" charset="-122"/>
              </a:rPr>
              <a:t>02</a:t>
            </a:r>
          </a:p>
        </p:txBody>
      </p:sp>
      <p:pic>
        <p:nvPicPr>
          <p:cNvPr id="6" name="图片 5"/>
          <p:cNvPicPr>
            <a:picLocks noChangeAspect="1"/>
          </p:cNvPicPr>
          <p:nvPr/>
        </p:nvPicPr>
        <p:blipFill rotWithShape="1">
          <a:blip r:embed="rId2" cstate="print">
            <a:extLst>
              <a:ext uri="{BEBA8EAE-BF5A-486C-A8C5-ECC9F3942E4B}">
                <a14:imgProps xmlns:a14="http://schemas.microsoft.com/office/drawing/2010/main">
                  <a14:imgLayer r:embed="rId3">
                    <a14:imgEffect>
                      <a14:brightnessContrast contrast="-5000"/>
                    </a14:imgEffect>
                    <a14:imgEffect>
                      <a14:sharpenSoften amount="-10000"/>
                    </a14:imgEffect>
                  </a14:imgLayer>
                </a14:imgProps>
              </a:ext>
              <a:ext uri="{28A0092B-C50C-407E-A947-70E740481C1C}">
                <a14:useLocalDpi xmlns:a14="http://schemas.microsoft.com/office/drawing/2010/main" val="0"/>
              </a:ext>
            </a:extLst>
          </a:blip>
          <a:srcRect l="58" t="31787" r="275" b="40685"/>
          <a:stretch>
            <a:fillRect/>
          </a:stretch>
        </p:blipFill>
        <p:spPr>
          <a:xfrm>
            <a:off x="-1" y="0"/>
            <a:ext cx="12192001" cy="2240280"/>
          </a:xfrm>
          <a:prstGeom prst="rect">
            <a:avLst/>
          </a:prstGeom>
        </p:spPr>
      </p:pic>
      <p:sp>
        <p:nvSpPr>
          <p:cNvPr id="4" name="文本框 3"/>
          <p:cNvSpPr txBox="1"/>
          <p:nvPr/>
        </p:nvSpPr>
        <p:spPr>
          <a:xfrm>
            <a:off x="1387682" y="4910258"/>
            <a:ext cx="2560320" cy="404356"/>
          </a:xfrm>
          <a:prstGeom prst="rect">
            <a:avLst/>
          </a:prstGeom>
          <a:noFill/>
        </p:spPr>
        <p:txBody>
          <a:bodyPr wrap="square" rtlCol="0">
            <a:spAutoFit/>
          </a:bodyPr>
          <a:lstStyle/>
          <a:p>
            <a:pPr algn="dist"/>
            <a:r>
              <a:rPr lang="en-US" altLang="zh-CN" sz="2000" spc="600" dirty="0">
                <a:solidFill>
                  <a:schemeClr val="tx1">
                    <a:lumMod val="65000"/>
                    <a:lumOff val="35000"/>
                  </a:schemeClr>
                </a:solidFill>
                <a:latin typeface="Adobe 仿宋 Std R" panose="02020400000000000000" pitchFamily="18" charset="-122"/>
                <a:ea typeface="Adobe 仿宋 Std R" panose="02020400000000000000" pitchFamily="18" charset="-122"/>
              </a:rPr>
              <a:t>PART TWO</a:t>
            </a:r>
          </a:p>
        </p:txBody>
      </p:sp>
      <p:sp>
        <p:nvSpPr>
          <p:cNvPr id="24" name="文本框 23"/>
          <p:cNvSpPr txBox="1"/>
          <p:nvPr/>
        </p:nvSpPr>
        <p:spPr>
          <a:xfrm>
            <a:off x="5307965" y="3108960"/>
            <a:ext cx="3209290" cy="521970"/>
          </a:xfrm>
          <a:prstGeom prst="rect">
            <a:avLst/>
          </a:prstGeom>
          <a:noFill/>
        </p:spPr>
        <p:txBody>
          <a:bodyPr wrap="square" rtlCol="0">
            <a:spAutoFit/>
          </a:bodyPr>
          <a:lstStyle/>
          <a:p>
            <a:pPr algn="dist"/>
            <a:r>
              <a:rPr lang="en-US" altLang="zh-CN" sz="2800" b="1" dirty="0">
                <a:solidFill>
                  <a:schemeClr val="tx2"/>
                </a:solidFill>
                <a:latin typeface="方正兰亭黑_GBK" panose="02000000000000000000" pitchFamily="2" charset="-122"/>
                <a:ea typeface="方正兰亭黑_GBK" panose="02000000000000000000" pitchFamily="2" charset="-122"/>
                <a:cs typeface="+mn-ea"/>
                <a:sym typeface="+mn-lt"/>
              </a:rPr>
              <a:t>SBX </a:t>
            </a:r>
            <a:r>
              <a:rPr lang="zh-CN" altLang="en-US" sz="2800" b="1" dirty="0">
                <a:solidFill>
                  <a:schemeClr val="tx2"/>
                </a:solidFill>
                <a:latin typeface="方正兰亭黑_GBK" panose="02000000000000000000" pitchFamily="2" charset="-122"/>
                <a:ea typeface="方正兰亭黑_GBK" panose="02000000000000000000" pitchFamily="2" charset="-122"/>
                <a:cs typeface="+mn-ea"/>
                <a:sym typeface="+mn-lt"/>
              </a:rPr>
              <a:t>的实现方式</a:t>
            </a:r>
          </a:p>
        </p:txBody>
      </p:sp>
      <p:pic>
        <p:nvPicPr>
          <p:cNvPr id="17" name="图片 16"/>
          <p:cNvPicPr>
            <a:picLocks noChangeAspect="1"/>
          </p:cNvPicPr>
          <p:nvPr/>
        </p:nvPicPr>
        <p:blipFill rotWithShape="1">
          <a:blip r:embed="rId2" cstate="print">
            <a:extLst>
              <a:ext uri="{BEBA8EAE-BF5A-486C-A8C5-ECC9F3942E4B}">
                <a14:imgProps xmlns:a14="http://schemas.microsoft.com/office/drawing/2010/main">
                  <a14:imgLayer r:embed="rId3">
                    <a14:imgEffect>
                      <a14:brightnessContrast contrast="-5000"/>
                    </a14:imgEffect>
                    <a14:imgEffect>
                      <a14:sharpenSoften amount="-10000"/>
                    </a14:imgEffect>
                  </a14:imgLayer>
                </a14:imgProps>
              </a:ext>
              <a:ext uri="{28A0092B-C50C-407E-A947-70E740481C1C}">
                <a14:useLocalDpi xmlns:a14="http://schemas.microsoft.com/office/drawing/2010/main" val="0"/>
              </a:ext>
            </a:extLst>
          </a:blip>
          <a:srcRect l="58" t="57279" r="275" b="30372"/>
          <a:stretch>
            <a:fillRect/>
          </a:stretch>
        </p:blipFill>
        <p:spPr>
          <a:xfrm>
            <a:off x="0" y="5852983"/>
            <a:ext cx="12192001" cy="1005017"/>
          </a:xfrm>
          <a:prstGeom prst="rect">
            <a:avLst/>
          </a:prstGeom>
        </p:spPr>
      </p:pic>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67315" y="6126384"/>
            <a:ext cx="1725208" cy="5459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55" presetClass="entr" presetSubtype="0" fill="hold" grpId="0" nodeType="with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p:cTn id="12" dur="1000" fill="hold"/>
                                        <p:tgtEl>
                                          <p:spTgt spid="24"/>
                                        </p:tgtEl>
                                        <p:attrNameLst>
                                          <p:attrName>ppt_w</p:attrName>
                                        </p:attrNameLst>
                                      </p:cBhvr>
                                      <p:tavLst>
                                        <p:tav tm="0">
                                          <p:val>
                                            <p:strVal val="#ppt_w*0.70"/>
                                          </p:val>
                                        </p:tav>
                                        <p:tav tm="100000">
                                          <p:val>
                                            <p:strVal val="#ppt_w"/>
                                          </p:val>
                                        </p:tav>
                                      </p:tavLst>
                                    </p:anim>
                                    <p:anim calcmode="lin" valueType="num">
                                      <p:cBhvr>
                                        <p:cTn id="13" dur="1000" fill="hold"/>
                                        <p:tgtEl>
                                          <p:spTgt spid="24"/>
                                        </p:tgtEl>
                                        <p:attrNameLst>
                                          <p:attrName>ppt_h</p:attrName>
                                        </p:attrNameLst>
                                      </p:cBhvr>
                                      <p:tavLst>
                                        <p:tav tm="0">
                                          <p:val>
                                            <p:strVal val="#ppt_h"/>
                                          </p:val>
                                        </p:tav>
                                        <p:tav tm="100000">
                                          <p:val>
                                            <p:strVal val="#ppt_h"/>
                                          </p:val>
                                        </p:tav>
                                      </p:tavLst>
                                    </p:anim>
                                    <p:animEffect transition="in" filter="fade">
                                      <p:cBhvr>
                                        <p:cTn id="14" dur="1000"/>
                                        <p:tgtEl>
                                          <p:spTgt spid="24"/>
                                        </p:tgtEl>
                                      </p:cBhvr>
                                    </p:animEffect>
                                  </p:childTnLst>
                                </p:cTn>
                              </p:par>
                              <p:par>
                                <p:cTn id="15" presetID="42"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L 形 14"/>
          <p:cNvSpPr/>
          <p:nvPr/>
        </p:nvSpPr>
        <p:spPr>
          <a:xfrm rot="5400000">
            <a:off x="741759" y="1442440"/>
            <a:ext cx="457385" cy="407148"/>
          </a:xfrm>
          <a:prstGeom prst="corner">
            <a:avLst>
              <a:gd name="adj1" fmla="val 25014"/>
              <a:gd name="adj2" fmla="val 23544"/>
            </a:avLst>
          </a:prstGeom>
          <a:solidFill>
            <a:srgbClr val="F6C0CD"/>
          </a:solidFill>
          <a:ln>
            <a:noFill/>
          </a:ln>
        </p:spPr>
        <p:style>
          <a:lnRef idx="2">
            <a:schemeClr val="accent1">
              <a:shade val="50000"/>
            </a:schemeClr>
          </a:lnRef>
          <a:fillRef idx="1">
            <a:schemeClr val="accent1"/>
          </a:fillRef>
          <a:effectRef idx="0">
            <a:schemeClr val="accent1"/>
          </a:effectRef>
          <a:fontRef idx="minor">
            <a:schemeClr val="lt1"/>
          </a:fontRef>
        </p:style>
        <p:txBody>
          <a:bodyPr lIns="122843" tIns="61422" rIns="122843" bIns="61422" rtlCol="0" anchor="ctr"/>
          <a:lstStyle/>
          <a:p>
            <a:pPr algn="ctr"/>
            <a:endParaRPr lang="zh-CN" altLang="en-US">
              <a:solidFill>
                <a:schemeClr val="bg1">
                  <a:lumMod val="50000"/>
                </a:schemeClr>
              </a:solidFill>
            </a:endParaRPr>
          </a:p>
        </p:txBody>
      </p:sp>
      <p:sp>
        <p:nvSpPr>
          <p:cNvPr id="16" name="L 形 15"/>
          <p:cNvSpPr/>
          <p:nvPr/>
        </p:nvSpPr>
        <p:spPr>
          <a:xfrm rot="16200000">
            <a:off x="4753405" y="5069648"/>
            <a:ext cx="457385" cy="407148"/>
          </a:xfrm>
          <a:prstGeom prst="corner">
            <a:avLst>
              <a:gd name="adj1" fmla="val 25014"/>
              <a:gd name="adj2" fmla="val 23544"/>
            </a:avLst>
          </a:prstGeom>
          <a:solidFill>
            <a:srgbClr val="F6C0CD"/>
          </a:solidFill>
          <a:ln>
            <a:noFill/>
          </a:ln>
        </p:spPr>
        <p:style>
          <a:lnRef idx="2">
            <a:schemeClr val="accent1">
              <a:shade val="50000"/>
            </a:schemeClr>
          </a:lnRef>
          <a:fillRef idx="1">
            <a:schemeClr val="accent1"/>
          </a:fillRef>
          <a:effectRef idx="0">
            <a:schemeClr val="accent1"/>
          </a:effectRef>
          <a:fontRef idx="minor">
            <a:schemeClr val="lt1"/>
          </a:fontRef>
        </p:style>
        <p:txBody>
          <a:bodyPr lIns="122843" tIns="61422" rIns="122843" bIns="61422" rtlCol="0" anchor="ctr"/>
          <a:lstStyle/>
          <a:p>
            <a:pPr algn="ctr"/>
            <a:endParaRPr lang="zh-CN" altLang="en-US"/>
          </a:p>
        </p:txBody>
      </p:sp>
      <p:sp>
        <p:nvSpPr>
          <p:cNvPr id="17" name="文本框 16"/>
          <p:cNvSpPr txBox="1"/>
          <p:nvPr/>
        </p:nvSpPr>
        <p:spPr>
          <a:xfrm>
            <a:off x="845185" y="2834640"/>
            <a:ext cx="4434840" cy="1322070"/>
          </a:xfrm>
          <a:prstGeom prst="rect">
            <a:avLst/>
          </a:prstGeom>
          <a:noFill/>
        </p:spPr>
        <p:txBody>
          <a:bodyPr wrap="square" rtlCol="0">
            <a:spAutoFit/>
          </a:bodyPr>
          <a:lstStyle/>
          <a:p>
            <a:pPr algn="just"/>
            <a:r>
              <a:rPr lang="en-US" altLang="zh-CN" sz="2000">
                <a:sym typeface="+mn-ea"/>
              </a:rPr>
              <a:t>         </a:t>
            </a:r>
            <a:r>
              <a:rPr lang="zh-CN" altLang="en-US" sz="2000">
                <a:sym typeface="+mn-ea"/>
              </a:rPr>
              <a:t>我们基于上一张图片，可以得到一个信息：</a:t>
            </a:r>
            <a:r>
              <a:rPr lang="en-US" altLang="zh-CN" sz="2000">
                <a:sym typeface="+mn-ea"/>
              </a:rPr>
              <a:t>parent</a:t>
            </a:r>
            <a:r>
              <a:rPr lang="zh-CN" altLang="en-US" sz="2000">
                <a:sym typeface="+mn-ea"/>
              </a:rPr>
              <a:t>之和的平均数</a:t>
            </a:r>
            <a:r>
              <a:rPr lang="en-US" altLang="zh-CN" sz="2000">
                <a:sym typeface="+mn-ea"/>
              </a:rPr>
              <a:t>=child</a:t>
            </a:r>
            <a:r>
              <a:rPr lang="zh-CN" altLang="en-US" sz="2000">
                <a:sym typeface="+mn-ea"/>
              </a:rPr>
              <a:t>之和的平均数</a:t>
            </a:r>
            <a:endParaRPr lang="zh-CN" altLang="en-US" sz="2000"/>
          </a:p>
          <a:p>
            <a:pPr algn="just"/>
            <a:r>
              <a:rPr lang="en-US" altLang="zh-CN" sz="2000">
                <a:sym typeface="+mn-ea"/>
              </a:rPr>
              <a:t>(parent1+parent2)/2=(child1+child2)/2</a:t>
            </a:r>
            <a:endParaRPr lang="en-GB" altLang="zh-CN" sz="20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endParaRPr>
          </a:p>
        </p:txBody>
      </p:sp>
      <p:grpSp>
        <p:nvGrpSpPr>
          <p:cNvPr id="9" name="组合 8"/>
          <p:cNvGrpSpPr/>
          <p:nvPr/>
        </p:nvGrpSpPr>
        <p:grpSpPr>
          <a:xfrm>
            <a:off x="226060" y="-24765"/>
            <a:ext cx="3507740" cy="664845"/>
            <a:chOff x="226060" y="-24765"/>
            <a:chExt cx="3080713" cy="664845"/>
          </a:xfrm>
        </p:grpSpPr>
        <p:sp>
          <p:nvSpPr>
            <p:cNvPr id="12" name="文本框 11"/>
            <p:cNvSpPr txBox="1"/>
            <p:nvPr/>
          </p:nvSpPr>
          <p:spPr>
            <a:xfrm>
              <a:off x="769814" y="107315"/>
              <a:ext cx="2536959" cy="398780"/>
            </a:xfrm>
            <a:prstGeom prst="rect">
              <a:avLst/>
            </a:prstGeom>
            <a:noFill/>
            <a:ln>
              <a:noFill/>
            </a:ln>
          </p:spPr>
          <p:txBody>
            <a:bodyPr wrap="square" rtlCol="0">
              <a:spAutoFit/>
            </a:bodyPr>
            <a:lstStyle/>
            <a:p>
              <a:pPr algn="dist"/>
              <a:r>
                <a:rPr lang="zh-CN" altLang="en-US" sz="2000" spc="300" dirty="0">
                  <a:solidFill>
                    <a:srgbClr val="313539"/>
                  </a:solidFill>
                  <a:latin typeface="方正兰亭黑_GBK" panose="02000000000000000000" pitchFamily="2" charset="-122"/>
                  <a:ea typeface="方正兰亭黑_GBK" panose="02000000000000000000" pitchFamily="2" charset="-122"/>
                  <a:cs typeface="Vrinda" panose="020B0502040204020203" pitchFamily="34" charset="0"/>
                  <a:sym typeface="+mn-ea"/>
                </a:rPr>
                <a:t>我们可以得出的结论</a:t>
              </a:r>
            </a:p>
          </p:txBody>
        </p:sp>
        <p:sp>
          <p:nvSpPr>
            <p:cNvPr id="13" name="Rectangle 12"/>
            <p:cNvSpPr/>
            <p:nvPr/>
          </p:nvSpPr>
          <p:spPr>
            <a:xfrm>
              <a:off x="226060" y="-24765"/>
              <a:ext cx="474980" cy="664845"/>
            </a:xfrm>
            <a:prstGeom prst="rect">
              <a:avLst/>
            </a:prstGeom>
            <a:solidFill>
              <a:srgbClr val="F6C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Calibri" panose="020F0502020204030204"/>
                </a:rPr>
                <a:t>02</a:t>
              </a:r>
              <a:endParaRPr lang="en-US" sz="2000" b="1" dirty="0">
                <a:solidFill>
                  <a:schemeClr val="bg1"/>
                </a:solidFill>
                <a:latin typeface="Calibri" panose="020F0502020204030204"/>
              </a:endParaRPr>
            </a:p>
          </p:txBody>
        </p:sp>
      </p:grpSp>
      <p:pic>
        <p:nvPicPr>
          <p:cNvPr id="18" name="图片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5080" y="6088284"/>
            <a:ext cx="1725208" cy="545952"/>
          </a:xfrm>
          <a:prstGeom prst="rect">
            <a:avLst/>
          </a:prstGeom>
        </p:spPr>
      </p:pic>
      <p:pic>
        <p:nvPicPr>
          <p:cNvPr id="101" name="图片 100"/>
          <p:cNvPicPr/>
          <p:nvPr/>
        </p:nvPicPr>
        <p:blipFill>
          <a:blip r:embed="rId3"/>
          <a:stretch>
            <a:fillRect/>
          </a:stretch>
        </p:blipFill>
        <p:spPr>
          <a:xfrm>
            <a:off x="5193665" y="1143000"/>
            <a:ext cx="6696710" cy="2332990"/>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8" presetClass="entr" presetSubtype="16" fill="hold" nodeType="clickEffect">
                                  <p:stCondLst>
                                    <p:cond delay="0"/>
                                  </p:stCondLst>
                                  <p:childTnLst>
                                    <p:set>
                                      <p:cBhvr>
                                        <p:cTn id="23" dur="1" fill="hold">
                                          <p:stCondLst>
                                            <p:cond delay="0"/>
                                          </p:stCondLst>
                                        </p:cTn>
                                        <p:tgtEl>
                                          <p:spTgt spid="101"/>
                                        </p:tgtEl>
                                        <p:attrNameLst>
                                          <p:attrName>style.visibility</p:attrName>
                                        </p:attrNameLst>
                                      </p:cBhvr>
                                      <p:to>
                                        <p:strVal val="visible"/>
                                      </p:to>
                                    </p:set>
                                    <p:animEffect transition="in" filter="diamond(in)">
                                      <p:cBhvr>
                                        <p:cTn id="24" dur="20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16" grpId="0" bldLvl="0" animBg="1"/>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746760" y="594360"/>
            <a:ext cx="7315835" cy="2861310"/>
          </a:xfrm>
          <a:prstGeom prst="rect">
            <a:avLst/>
          </a:prstGeom>
        </p:spPr>
        <p:txBody>
          <a:bodyPr wrap="square">
            <a:spAutoFit/>
          </a:bodyPr>
          <a:lstStyle/>
          <a:p>
            <a:pPr algn="just"/>
            <a:r>
              <a:rPr lang="en-US" altLang="zh-CN" sz="1400">
                <a:sym typeface="+mn-ea"/>
              </a:rPr>
              <a:t>          </a:t>
            </a:r>
            <a:r>
              <a:rPr lang="zh-CN" altLang="en-US" sz="2000">
                <a:sym typeface="+mn-ea"/>
              </a:rPr>
              <a:t>但是父类的</a:t>
            </a:r>
            <a:r>
              <a:rPr lang="en-US" altLang="zh-CN" sz="2000">
                <a:sym typeface="+mn-ea"/>
              </a:rPr>
              <a:t>crossover point </a:t>
            </a:r>
            <a:r>
              <a:rPr lang="zh-CN" altLang="en-US" sz="2000">
                <a:sym typeface="+mn-ea"/>
              </a:rPr>
              <a:t>不一定是在</a:t>
            </a:r>
            <a:r>
              <a:rPr lang="en-US" altLang="zh-CN" sz="2000">
                <a:sym typeface="+mn-ea"/>
              </a:rPr>
              <a:t>3</a:t>
            </a:r>
            <a:r>
              <a:rPr lang="zh-CN" altLang="en-US" sz="2000">
                <a:sym typeface="+mn-ea"/>
              </a:rPr>
              <a:t>这个点进行划分，也有可能在</a:t>
            </a:r>
            <a:r>
              <a:rPr lang="en-US" altLang="zh-CN" sz="2000">
                <a:sym typeface="+mn-ea"/>
              </a:rPr>
              <a:t>1</a:t>
            </a:r>
            <a:r>
              <a:rPr lang="zh-CN" altLang="en-US" sz="2000">
                <a:sym typeface="+mn-ea"/>
              </a:rPr>
              <a:t>，</a:t>
            </a:r>
            <a:r>
              <a:rPr lang="en-US" altLang="zh-CN" sz="2000">
                <a:sym typeface="+mn-ea"/>
              </a:rPr>
              <a:t>2</a:t>
            </a:r>
            <a:r>
              <a:rPr lang="zh-CN" altLang="en-US" sz="2000">
                <a:sym typeface="+mn-ea"/>
              </a:rPr>
              <a:t>，</a:t>
            </a:r>
            <a:r>
              <a:rPr lang="en-US" altLang="zh-CN" sz="2000">
                <a:sym typeface="+mn-ea"/>
              </a:rPr>
              <a:t>4</a:t>
            </a:r>
            <a:r>
              <a:rPr lang="zh-CN" altLang="en-US" sz="2000">
                <a:sym typeface="+mn-ea"/>
              </a:rPr>
              <a:t>等点进行划分，因此，我们基于</a:t>
            </a:r>
            <a:r>
              <a:rPr lang="en-US" altLang="zh-CN" sz="2000">
                <a:sym typeface="+mn-ea"/>
              </a:rPr>
              <a:t>“</a:t>
            </a:r>
            <a:r>
              <a:rPr lang="zh-CN" altLang="en-US" sz="2000">
                <a:sym typeface="+mn-ea"/>
              </a:rPr>
              <a:t>子代会离其父代较近</a:t>
            </a:r>
            <a:r>
              <a:rPr lang="en-US" altLang="zh-CN" sz="2000">
                <a:sym typeface="+mn-ea"/>
              </a:rPr>
              <a:t>”</a:t>
            </a:r>
            <a:r>
              <a:rPr lang="zh-CN" altLang="en-US" sz="2000">
                <a:sym typeface="+mn-ea"/>
              </a:rPr>
              <a:t>这个原则，我们设定一个</a:t>
            </a:r>
            <a:r>
              <a:rPr lang="en-US" altLang="zh-CN" sz="2000">
                <a:sym typeface="+mn-ea"/>
              </a:rPr>
              <a:t> </a:t>
            </a:r>
            <a:r>
              <a:rPr lang="zh-CN" altLang="en-US" sz="2000">
                <a:sym typeface="+mn-ea"/>
              </a:rPr>
              <a:t>变量：</a:t>
            </a:r>
            <a:r>
              <a:rPr lang="en-US" altLang="zh-CN" sz="2000">
                <a:sym typeface="+mn-ea"/>
              </a:rPr>
              <a:t>spread factor </a:t>
            </a:r>
            <a:r>
              <a:rPr lang="zh-CN" altLang="en-US" sz="2000">
                <a:sym typeface="+mn-ea"/>
              </a:rPr>
              <a:t>。</a:t>
            </a:r>
          </a:p>
          <a:p>
            <a:pPr algn="just"/>
            <a:endParaRPr lang="zh-CN" altLang="en-US" sz="2000"/>
          </a:p>
          <a:p>
            <a:pPr algn="just"/>
            <a:r>
              <a:rPr lang="en-US" altLang="zh-CN" sz="2000">
                <a:sym typeface="+mn-ea"/>
              </a:rPr>
              <a:t>        </a:t>
            </a:r>
            <a:r>
              <a:rPr lang="zh-CN" altLang="en-US" sz="2000">
                <a:sym typeface="+mn-ea"/>
              </a:rPr>
              <a:t>其中：</a:t>
            </a:r>
            <a:r>
              <a:rPr lang="en-US" altLang="zh-CN" sz="2000">
                <a:sym typeface="+mn-ea"/>
              </a:rPr>
              <a:t>spread factor = |(child1-child2)/(parent1-parent2)|</a:t>
            </a:r>
          </a:p>
          <a:p>
            <a:pPr algn="just"/>
            <a:endParaRPr lang="en-GB" altLang="zh-CN" sz="2000" dirty="0">
              <a:solidFill>
                <a:schemeClr val="bg1"/>
              </a:solidFill>
              <a:latin typeface="方正兰亭黑_GBK" panose="02000000000000000000" pitchFamily="2" charset="-122"/>
              <a:ea typeface="方正兰亭黑_GBK" panose="02000000000000000000" pitchFamily="2" charset="-122"/>
              <a:cs typeface="Segoe UI" panose="020B0502040204020203" pitchFamily="34" charset="0"/>
            </a:endParaRPr>
          </a:p>
          <a:p>
            <a:pPr algn="just"/>
            <a:r>
              <a:rPr lang="en-US" altLang="zh-CN" sz="2000">
                <a:sym typeface="+mn-ea"/>
              </a:rPr>
              <a:t>        </a:t>
            </a:r>
            <a:r>
              <a:rPr lang="zh-CN" altLang="en-US" sz="2000">
                <a:sym typeface="+mn-ea"/>
              </a:rPr>
              <a:t>并且，由于</a:t>
            </a:r>
            <a:r>
              <a:rPr lang="en-US" altLang="zh-CN" sz="2000">
                <a:sym typeface="+mn-ea"/>
              </a:rPr>
              <a:t> crossover point </a:t>
            </a:r>
            <a:r>
              <a:rPr lang="zh-CN" altLang="en-US" sz="2000">
                <a:sym typeface="+mn-ea"/>
              </a:rPr>
              <a:t>的不同，我们划分出来得到的这个</a:t>
            </a:r>
            <a:r>
              <a:rPr lang="en-US" altLang="zh-CN" sz="2000">
                <a:sym typeface="+mn-ea"/>
              </a:rPr>
              <a:t> spread factor </a:t>
            </a:r>
            <a:r>
              <a:rPr lang="zh-CN" altLang="en-US" sz="2000">
                <a:sym typeface="+mn-ea"/>
              </a:rPr>
              <a:t>的值也是不同的，会存在</a:t>
            </a:r>
            <a:r>
              <a:rPr lang="en-US" altLang="zh-CN" sz="2000">
                <a:sym typeface="+mn-ea"/>
              </a:rPr>
              <a:t> </a:t>
            </a:r>
            <a:r>
              <a:rPr lang="zh-CN" altLang="en-US" sz="2000">
                <a:sym typeface="+mn-ea"/>
              </a:rPr>
              <a:t>在</a:t>
            </a:r>
            <a:r>
              <a:rPr lang="en-US" altLang="zh-CN" sz="2000">
                <a:sym typeface="+mn-ea"/>
              </a:rPr>
              <a:t>1</a:t>
            </a:r>
            <a:r>
              <a:rPr lang="zh-CN" altLang="en-US" sz="2000">
                <a:sym typeface="+mn-ea"/>
              </a:rPr>
              <a:t>附近浮动的情况。</a:t>
            </a:r>
            <a:endParaRPr lang="zh-CN" altLang="en-US" sz="2000"/>
          </a:p>
          <a:p>
            <a:pPr algn="just"/>
            <a:endParaRPr lang="en-GB" altLang="zh-CN" sz="2000" dirty="0">
              <a:solidFill>
                <a:schemeClr val="bg1"/>
              </a:solidFill>
              <a:latin typeface="方正兰亭黑_GBK" panose="02000000000000000000" pitchFamily="2" charset="-122"/>
              <a:ea typeface="方正兰亭黑_GBK" panose="02000000000000000000" pitchFamily="2" charset="-122"/>
              <a:cs typeface="Segoe UI" panose="020B0502040204020203" pitchFamily="34" charset="0"/>
            </a:endParaRPr>
          </a:p>
        </p:txBody>
      </p:sp>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71156" y="151476"/>
            <a:ext cx="1725208" cy="545952"/>
          </a:xfrm>
          <a:prstGeom prst="rect">
            <a:avLst/>
          </a:prstGeom>
        </p:spPr>
      </p:pic>
      <p:pic>
        <p:nvPicPr>
          <p:cNvPr id="7" name="图片 6"/>
          <p:cNvPicPr>
            <a:picLocks noChangeAspect="1"/>
          </p:cNvPicPr>
          <p:nvPr>
            <p:custDataLst>
              <p:tags r:id="rId1"/>
            </p:custDataLst>
          </p:nvPr>
        </p:nvPicPr>
        <p:blipFill>
          <a:blip r:embed="rId4"/>
          <a:stretch>
            <a:fillRect/>
          </a:stretch>
        </p:blipFill>
        <p:spPr>
          <a:xfrm>
            <a:off x="1066800" y="3291840"/>
            <a:ext cx="8314055" cy="3345815"/>
          </a:xfrm>
          <a:prstGeom prst="rect">
            <a:avLst/>
          </a:prstGeom>
        </p:spPr>
      </p:pic>
      <p:sp>
        <p:nvSpPr>
          <p:cNvPr id="2" name="文本框 1"/>
          <p:cNvSpPr txBox="1"/>
          <p:nvPr/>
        </p:nvSpPr>
        <p:spPr>
          <a:xfrm>
            <a:off x="9768205" y="3931920"/>
            <a:ext cx="2036445" cy="1383665"/>
          </a:xfrm>
          <a:prstGeom prst="rect">
            <a:avLst/>
          </a:prstGeom>
          <a:noFill/>
        </p:spPr>
        <p:txBody>
          <a:bodyPr wrap="square" rtlCol="0">
            <a:spAutoFit/>
          </a:bodyPr>
          <a:lstStyle/>
          <a:p>
            <a:r>
              <a:rPr lang="en-US" altLang="zh-CN" sz="2800">
                <a:sym typeface="+mn-ea"/>
              </a:rPr>
              <a:t>expanding crossover</a:t>
            </a:r>
            <a:endParaRPr lang="en-US" altLang="zh-CN" sz="2800"/>
          </a:p>
          <a:p>
            <a:r>
              <a:rPr lang="zh-CN" altLang="en-US" sz="2800"/>
              <a:t>扩张</a:t>
            </a: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linds(horizontal)">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edge">
                                      <p:cBhvr>
                                        <p:cTn id="12" dur="20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ntr" presetSubtype="16"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diamond(in)">
                                      <p:cBhvr>
                                        <p:cTn id="1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2" grpId="1"/>
      <p:bldP spid="2" grpId="0"/>
      <p:bldP spid="2"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845325" y="3840480"/>
            <a:ext cx="5428628" cy="953135"/>
          </a:xfrm>
          <a:prstGeom prst="rect">
            <a:avLst/>
          </a:prstGeom>
          <a:noFill/>
        </p:spPr>
        <p:txBody>
          <a:bodyPr wrap="square" rtlCol="0">
            <a:spAutoFit/>
          </a:bodyPr>
          <a:lstStyle/>
          <a:p>
            <a:pPr algn="just"/>
            <a:r>
              <a:rPr lang="zh-CN" altLang="en-GB"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不同的划分我们得到的结论是不一样的</a:t>
            </a:r>
          </a:p>
          <a:p>
            <a:pPr algn="just"/>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当</a:t>
            </a: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factor=1 </a:t>
            </a:r>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时：子类和父类是一样的</a:t>
            </a:r>
          </a:p>
          <a:p>
            <a:pPr algn="just"/>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当</a:t>
            </a: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factor&lt;1 </a:t>
            </a:r>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时：子点由父点包围</a:t>
            </a:r>
          </a:p>
          <a:p>
            <a:pPr algn="just"/>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当</a:t>
            </a: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 factor&gt;1 </a:t>
            </a:r>
            <a:r>
              <a:rPr lang="zh-CN" altLang="en-US" sz="1400" dirty="0">
                <a:solidFill>
                  <a:schemeClr val="tx1">
                    <a:lumMod val="65000"/>
                    <a:lumOff val="35000"/>
                  </a:schemeClr>
                </a:solidFill>
                <a:latin typeface="方正兰亭黑_GBK" panose="02000000000000000000" pitchFamily="2" charset="-122"/>
                <a:ea typeface="方正兰亭黑_GBK" panose="02000000000000000000" pitchFamily="2" charset="-122"/>
                <a:cs typeface="+mn-ea"/>
                <a:sym typeface="+mn-lt"/>
              </a:rPr>
              <a:t>时：子点包围了父点</a:t>
            </a: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5080" y="6088284"/>
            <a:ext cx="1725208" cy="545952"/>
          </a:xfrm>
          <a:prstGeom prst="rect">
            <a:avLst/>
          </a:prstGeom>
        </p:spPr>
      </p:pic>
      <p:pic>
        <p:nvPicPr>
          <p:cNvPr id="4" name="图片 3"/>
          <p:cNvPicPr>
            <a:picLocks noChangeAspect="1"/>
          </p:cNvPicPr>
          <p:nvPr/>
        </p:nvPicPr>
        <p:blipFill>
          <a:blip r:embed="rId3"/>
          <a:stretch>
            <a:fillRect/>
          </a:stretch>
        </p:blipFill>
        <p:spPr>
          <a:xfrm>
            <a:off x="6141720" y="3154680"/>
            <a:ext cx="5685790" cy="2886075"/>
          </a:xfrm>
          <a:prstGeom prst="rect">
            <a:avLst/>
          </a:prstGeom>
        </p:spPr>
      </p:pic>
      <p:pic>
        <p:nvPicPr>
          <p:cNvPr id="5" name="图片 4"/>
          <p:cNvPicPr>
            <a:picLocks noChangeAspect="1"/>
          </p:cNvPicPr>
          <p:nvPr/>
        </p:nvPicPr>
        <p:blipFill>
          <a:blip r:embed="rId4"/>
          <a:stretch>
            <a:fillRect/>
          </a:stretch>
        </p:blipFill>
        <p:spPr>
          <a:xfrm>
            <a:off x="289560" y="320040"/>
            <a:ext cx="5707380" cy="2887980"/>
          </a:xfrm>
          <a:prstGeom prst="rect">
            <a:avLst/>
          </a:prstGeom>
        </p:spPr>
      </p:pic>
      <p:sp>
        <p:nvSpPr>
          <p:cNvPr id="6" name="文本框 5"/>
          <p:cNvSpPr txBox="1"/>
          <p:nvPr/>
        </p:nvSpPr>
        <p:spPr>
          <a:xfrm>
            <a:off x="3947160" y="5074920"/>
            <a:ext cx="1718945" cy="922020"/>
          </a:xfrm>
          <a:prstGeom prst="rect">
            <a:avLst/>
          </a:prstGeom>
          <a:noFill/>
        </p:spPr>
        <p:txBody>
          <a:bodyPr wrap="square" rtlCol="0">
            <a:spAutoFit/>
          </a:bodyPr>
          <a:lstStyle/>
          <a:p>
            <a:r>
              <a:rPr lang="en-US" altLang="zh-CN"/>
              <a:t>contracting crossover</a:t>
            </a:r>
          </a:p>
          <a:p>
            <a:r>
              <a:rPr lang="zh-CN" altLang="en-US"/>
              <a:t>收缩</a:t>
            </a:r>
          </a:p>
        </p:txBody>
      </p:sp>
      <p:sp>
        <p:nvSpPr>
          <p:cNvPr id="7" name="文本框 6"/>
          <p:cNvSpPr txBox="1"/>
          <p:nvPr/>
        </p:nvSpPr>
        <p:spPr>
          <a:xfrm>
            <a:off x="7075805" y="1073785"/>
            <a:ext cx="1671955" cy="922020"/>
          </a:xfrm>
          <a:prstGeom prst="rect">
            <a:avLst/>
          </a:prstGeom>
          <a:noFill/>
        </p:spPr>
        <p:txBody>
          <a:bodyPr wrap="square" rtlCol="0">
            <a:spAutoFit/>
          </a:bodyPr>
          <a:lstStyle/>
          <a:p>
            <a:r>
              <a:rPr lang="zh-CN" altLang="en-US"/>
              <a:t>stationary crossover</a:t>
            </a:r>
          </a:p>
          <a:p>
            <a:r>
              <a:rPr lang="zh-CN" altLang="en-US"/>
              <a:t>固定</a:t>
            </a: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edge">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heel(1)">
                                      <p:cBhvr>
                                        <p:cTn id="12" dur="20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linds(horizont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7" presetClass="entr" presetSubtype="4"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0" fill="hold"/>
                                        <p:tgtEl>
                                          <p:spTgt spid="21"/>
                                        </p:tgtEl>
                                        <p:attrNameLst>
                                          <p:attrName>ppt_x</p:attrName>
                                        </p:attrNameLst>
                                      </p:cBhvr>
                                      <p:tavLst>
                                        <p:tav tm="0">
                                          <p:val>
                                            <p:strVal val="#ppt_x"/>
                                          </p:val>
                                        </p:tav>
                                        <p:tav tm="100000">
                                          <p:val>
                                            <p:strVal val="#ppt_x"/>
                                          </p:val>
                                        </p:tav>
                                      </p:tavLst>
                                    </p:anim>
                                    <p:anim calcmode="lin" valueType="num">
                                      <p:cBhvr additive="base">
                                        <p:cTn id="28" dur="5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1" grpId="1"/>
      <p:bldP spid="6" grpId="0"/>
      <p:bldP spid="6" grpId="1"/>
      <p:bldP spid="7" grpId="0"/>
      <p:bldP spid="7" grpId="1"/>
    </p:bldLst>
  </p:timing>
</p:sld>
</file>

<file path=ppt/tags/tag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9105,&quot;width&quot;:16650}"/>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2166</Words>
  <Application>Microsoft Office PowerPoint</Application>
  <PresentationFormat>宽屏</PresentationFormat>
  <Paragraphs>152</Paragraphs>
  <Slides>19</Slides>
  <Notes>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19</vt:i4>
      </vt:variant>
    </vt:vector>
  </HeadingPairs>
  <TitlesOfParts>
    <vt:vector size="28" baseType="lpstr">
      <vt:lpstr>字魂55号-龙吟手书</vt:lpstr>
      <vt:lpstr>微软雅黑</vt:lpstr>
      <vt:lpstr>Calibri Light</vt:lpstr>
      <vt:lpstr>Adobe 仿宋 Std R</vt:lpstr>
      <vt:lpstr>Arial</vt:lpstr>
      <vt:lpstr>方正兰亭黑_GBK</vt:lpstr>
      <vt:lpstr>宋体</vt:lpstr>
      <vt:lpstr>Calibri</vt:lpstr>
      <vt:lpstr>Office Theme</vt:lpstr>
      <vt:lpstr>PowerPoint 演示文稿</vt:lpstr>
      <vt:lpstr>PowerPoint 演示文稿</vt:lpstr>
      <vt:lpstr>PowerPoint 演示文稿</vt:lpstr>
      <vt:lpstr>SBX的相关背景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大川</dc:creator>
  <cp:lastModifiedBy>陈 逸韬</cp:lastModifiedBy>
  <cp:revision>114</cp:revision>
  <dcterms:created xsi:type="dcterms:W3CDTF">2018-02-13T02:39:00Z</dcterms:created>
  <dcterms:modified xsi:type="dcterms:W3CDTF">2022-06-12T02:45:47Z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2052-11.1.0.11365</vt:lpwstr>
  </property>
  <property fmtid="{D5CDD505-2E9C-101B-9397-08002B2CF9AE}" pid="3" name="ICV">
    <vt:lpwstr>7B542220EBF2402AAB011DC11202BE13</vt:lpwstr>
  </property>
</Properties>
</file>

<file path=docProps/thumbnail.jpeg>
</file>